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6922750" cy="50766663"/>
  <p:notesSz cx="9144000" cy="6858000"/>
  <p:defaultTextStyle>
    <a:defPPr>
      <a:defRPr lang="ko-KR"/>
    </a:defPPr>
    <a:lvl1pPr marL="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1pPr>
    <a:lvl2pPr marL="193381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2pPr>
    <a:lvl3pPr marL="386761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3pPr>
    <a:lvl4pPr marL="580142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4pPr>
    <a:lvl5pPr marL="773523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5pPr>
    <a:lvl6pPr marL="966904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6pPr>
    <a:lvl7pPr marL="1160285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7pPr>
    <a:lvl8pPr marL="1353666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8pPr>
    <a:lvl9pPr marL="1547047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114" y="6006"/>
      </p:cViewPr>
      <p:guideLst>
        <p:guide orient="horz" pos="15990"/>
        <p:guide pos="533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3867619" rtl="0" eaLnBrk="1" latinLnBrk="1" hangingPunct="1">
        <a:spcBef>
          <a:spcPct val="0"/>
        </a:spcBef>
        <a:buNone/>
        <a:defRPr sz="96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450357" indent="-1450357" algn="l" defTabSz="3867619" rtl="0" eaLnBrk="1" latinLnBrk="1" hangingPunct="1">
        <a:spcBef>
          <a:spcPct val="20000"/>
        </a:spcBef>
        <a:buFont typeface="Arial" pitchFamily="34" charset="0"/>
        <a:buChar char="•"/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3142441" indent="-1208632" algn="l" defTabSz="3867619" rtl="0" eaLnBrk="1" latinLnBrk="1" hangingPunct="1">
        <a:spcBef>
          <a:spcPct val="20000"/>
        </a:spcBef>
        <a:buFont typeface="Arial" pitchFamily="34" charset="0"/>
        <a:buChar char="–"/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834524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3pPr>
      <a:lvl4pPr marL="6768334" indent="-966905" algn="l" defTabSz="3867619" rtl="0" eaLnBrk="1" latinLnBrk="1" hangingPunct="1">
        <a:spcBef>
          <a:spcPct val="20000"/>
        </a:spcBef>
        <a:buFont typeface="Arial" pitchFamily="34" charset="0"/>
        <a:buChar char="–"/>
        <a:defRPr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8702144" indent="-966905" algn="l" defTabSz="3867619" rtl="0" eaLnBrk="1" latinLnBrk="1" hangingPunct="1">
        <a:spcBef>
          <a:spcPct val="20000"/>
        </a:spcBef>
        <a:buFont typeface="Arial" pitchFamily="34" charset="0"/>
        <a:buChar char="»"/>
        <a:defRPr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1063595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6pPr>
      <a:lvl7pPr marL="1256976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7pPr>
      <a:lvl8pPr marL="1450357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8pPr>
      <a:lvl9pPr marL="16437382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93381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2pPr>
      <a:lvl3pPr marL="386761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580142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4pPr>
      <a:lvl5pPr marL="773523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5pPr>
      <a:lvl6pPr marL="966904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6pPr>
      <a:lvl7pPr marL="1160285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7pPr>
      <a:lvl8pPr marL="1353666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8pPr>
      <a:lvl9pPr marL="1547047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080000" y="504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err="1" smtClean="0"/>
              <a:t>작품명</a:t>
            </a:r>
            <a:endParaRPr lang="ko-KR" altLang="en-US" sz="6000" dirty="0"/>
          </a:p>
        </p:txBody>
      </p:sp>
      <p:sp>
        <p:nvSpPr>
          <p:cNvPr id="5" name="오각형 4"/>
          <p:cNvSpPr/>
          <p:nvPr/>
        </p:nvSpPr>
        <p:spPr>
          <a:xfrm>
            <a:off x="1116559" y="972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목</a:t>
            </a:r>
            <a:r>
              <a:rPr lang="ko-KR" altLang="en-US" sz="6000" dirty="0"/>
              <a:t>적 </a:t>
            </a:r>
            <a:r>
              <a:rPr lang="ko-KR" altLang="en-US" sz="6000" dirty="0" smtClean="0"/>
              <a:t>및 필요성</a:t>
            </a:r>
            <a:endParaRPr lang="ko-KR" altLang="en-US" sz="6000" dirty="0"/>
          </a:p>
        </p:txBody>
      </p:sp>
      <p:sp>
        <p:nvSpPr>
          <p:cNvPr id="6" name="오각형 5"/>
          <p:cNvSpPr/>
          <p:nvPr/>
        </p:nvSpPr>
        <p:spPr>
          <a:xfrm>
            <a:off x="1116559" y="18689936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디자인 및 제작</a:t>
            </a:r>
            <a:endParaRPr lang="ko-KR" altLang="en-US" sz="6000" dirty="0"/>
          </a:p>
        </p:txBody>
      </p:sp>
      <p:sp>
        <p:nvSpPr>
          <p:cNvPr id="7" name="오각형 6"/>
          <p:cNvSpPr/>
          <p:nvPr/>
        </p:nvSpPr>
        <p:spPr>
          <a:xfrm>
            <a:off x="1116559" y="27819042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대상자</a:t>
            </a:r>
            <a:endParaRPr lang="ko-KR" altLang="en-US" sz="6000" dirty="0"/>
          </a:p>
        </p:txBody>
      </p:sp>
      <p:sp>
        <p:nvSpPr>
          <p:cNvPr id="8" name="오각형 7"/>
          <p:cNvSpPr/>
          <p:nvPr/>
        </p:nvSpPr>
        <p:spPr>
          <a:xfrm>
            <a:off x="1116558" y="32709727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및 평가 방법</a:t>
            </a:r>
            <a:endParaRPr lang="ko-KR" altLang="en-US" sz="6000" dirty="0"/>
          </a:p>
        </p:txBody>
      </p:sp>
      <p:sp>
        <p:nvSpPr>
          <p:cNvPr id="9" name="오각형 8"/>
          <p:cNvSpPr/>
          <p:nvPr/>
        </p:nvSpPr>
        <p:spPr>
          <a:xfrm>
            <a:off x="1080000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적용 및 평가 결과 </a:t>
            </a:r>
            <a:endParaRPr lang="ko-KR" altLang="en-US" sz="60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972543" y="684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6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장애인용 식사 보조도구</a:t>
            </a:r>
            <a:endParaRPr lang="en-US" altLang="ko-KR" sz="6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11" name="모서리가 둥근 직사각형 10"/>
          <p:cNvSpPr/>
          <p:nvPr/>
        </p:nvSpPr>
        <p:spPr>
          <a:xfrm>
            <a:off x="972543" y="1152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0000" algn="ctr"/>
            <a:r>
              <a:rPr lang="ko-KR" altLang="en-US" sz="3200" dirty="0" smtClean="0">
                <a:solidFill>
                  <a:schemeClr val="tx1"/>
                </a:solidFill>
              </a:rPr>
              <a:t>일상생활에서의 자립으로 인한 삶의 질 향상</a:t>
            </a:r>
            <a:endParaRPr lang="en-US" altLang="ko-KR" sz="3200" dirty="0" smtClean="0">
              <a:solidFill>
                <a:schemeClr val="tx1"/>
              </a:solidFill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972543" y="30047099"/>
            <a:ext cx="14940000" cy="1740752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4800" dirty="0" smtClean="0">
                <a:solidFill>
                  <a:schemeClr val="tx1"/>
                </a:solidFill>
              </a:rPr>
              <a:t>지체장애</a:t>
            </a:r>
            <a:r>
              <a:rPr lang="en-US" altLang="ko-KR" sz="4800" dirty="0" smtClean="0">
                <a:solidFill>
                  <a:schemeClr val="tx1"/>
                </a:solidFill>
              </a:rPr>
              <a:t>, </a:t>
            </a:r>
            <a:r>
              <a:rPr lang="ko-KR" altLang="en-US" sz="4800" dirty="0" err="1" smtClean="0">
                <a:solidFill>
                  <a:schemeClr val="tx1"/>
                </a:solidFill>
              </a:rPr>
              <a:t>뇌병변장애를</a:t>
            </a:r>
            <a:r>
              <a:rPr lang="ko-KR" altLang="en-US" sz="4800" dirty="0" smtClean="0">
                <a:solidFill>
                  <a:schemeClr val="tx1"/>
                </a:solidFill>
              </a:rPr>
              <a:t> 가지고 있는 사람들 중에 </a:t>
            </a:r>
            <a:endParaRPr lang="en-US" altLang="ko-KR" sz="4800" dirty="0" smtClean="0">
              <a:solidFill>
                <a:schemeClr val="tx1"/>
              </a:solidFill>
            </a:endParaRPr>
          </a:p>
          <a:p>
            <a:pPr algn="ctr"/>
            <a:r>
              <a:rPr lang="ko-KR" altLang="en-US" sz="4800" dirty="0" smtClean="0">
                <a:solidFill>
                  <a:schemeClr val="tx1"/>
                </a:solidFill>
              </a:rPr>
              <a:t>손의 </a:t>
            </a:r>
            <a:r>
              <a:rPr lang="ko-KR" altLang="en-US" sz="4800" dirty="0" err="1" smtClean="0">
                <a:solidFill>
                  <a:schemeClr val="tx1"/>
                </a:solidFill>
              </a:rPr>
              <a:t>협응능력이</a:t>
            </a:r>
            <a:r>
              <a:rPr lang="ko-KR" altLang="en-US" sz="4800" dirty="0" smtClean="0">
                <a:solidFill>
                  <a:schemeClr val="tx1"/>
                </a:solidFill>
              </a:rPr>
              <a:t> 부족한 사람</a:t>
            </a:r>
          </a:p>
        </p:txBody>
      </p:sp>
      <p:sp>
        <p:nvSpPr>
          <p:cNvPr id="14" name="모서리가 둥근 직사각형 13"/>
          <p:cNvSpPr/>
          <p:nvPr/>
        </p:nvSpPr>
        <p:spPr>
          <a:xfrm>
            <a:off x="972543" y="34709182"/>
            <a:ext cx="14940000" cy="546181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14400" indent="-914400">
              <a:buAutoNum type="arabicPeriod"/>
            </a:pPr>
            <a:r>
              <a:rPr lang="ko-KR" altLang="en-US" sz="4000" b="1" dirty="0" smtClean="0">
                <a:solidFill>
                  <a:schemeClr val="tx1"/>
                </a:solidFill>
              </a:rPr>
              <a:t>포  </a:t>
            </a:r>
            <a:r>
              <a:rPr lang="ko-KR" altLang="en-US" sz="4000" b="1" dirty="0" err="1" smtClean="0">
                <a:solidFill>
                  <a:schemeClr val="tx1"/>
                </a:solidFill>
              </a:rPr>
              <a:t>크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- 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스위치를 누르면 포크전체가 회전하여                       </a:t>
            </a:r>
            <a:endParaRPr lang="en-US" altLang="ko-KR" sz="4000" b="1" dirty="0" smtClean="0">
              <a:solidFill>
                <a:schemeClr val="tx1"/>
              </a:solidFill>
            </a:endParaRPr>
          </a:p>
          <a:p>
            <a:r>
              <a:rPr lang="en-US" altLang="ko-KR" sz="4000" b="1" dirty="0" smtClean="0">
                <a:solidFill>
                  <a:schemeClr val="tx1"/>
                </a:solidFill>
              </a:rPr>
              <a:t>                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면 종류의 음식을 쉽게 먹을 수 있다</a:t>
            </a:r>
            <a:endParaRPr lang="en-US" altLang="ko-KR" sz="4000" b="1" dirty="0" smtClean="0">
              <a:solidFill>
                <a:schemeClr val="tx1"/>
              </a:solidFill>
            </a:endParaRPr>
          </a:p>
          <a:p>
            <a:endParaRPr lang="en-US" altLang="ko-KR" sz="4000" b="1" dirty="0" smtClean="0">
              <a:solidFill>
                <a:schemeClr val="tx1"/>
              </a:solidFill>
            </a:endParaRPr>
          </a:p>
          <a:p>
            <a:pPr marL="742950" indent="-742950">
              <a:buAutoNum type="arabicPeriod" startAt="2"/>
            </a:pPr>
            <a:r>
              <a:rPr lang="ko-KR" altLang="en-US" sz="4000" b="1" dirty="0" smtClean="0">
                <a:solidFill>
                  <a:schemeClr val="tx1"/>
                </a:solidFill>
              </a:rPr>
              <a:t>숟가락 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- 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스위치를 누르면 숟가락이 돔 형식으로</a:t>
            </a:r>
            <a:r>
              <a:rPr lang="en-US" altLang="ko-KR" sz="4000" b="1" dirty="0">
                <a:solidFill>
                  <a:schemeClr val="tx1"/>
                </a:solidFill>
              </a:rPr>
              <a:t> 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               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               </a:t>
            </a:r>
            <a:endParaRPr lang="en-US" altLang="ko-KR" sz="4000" b="1" dirty="0" smtClean="0">
              <a:solidFill>
                <a:schemeClr val="tx1"/>
              </a:solidFill>
            </a:endParaRPr>
          </a:p>
          <a:p>
            <a:r>
              <a:rPr lang="en-US" altLang="ko-KR" sz="4000" b="1" dirty="0">
                <a:solidFill>
                  <a:schemeClr val="tx1"/>
                </a:solidFill>
              </a:rPr>
              <a:t> 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               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열고 닫을 수 있다</a:t>
            </a:r>
            <a:endParaRPr lang="en-US" altLang="ko-KR" sz="4000" b="1" dirty="0" smtClean="0">
              <a:solidFill>
                <a:schemeClr val="tx1"/>
              </a:solidFill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990960" y="434939"/>
            <a:ext cx="4470019" cy="2088232"/>
          </a:xfrm>
          <a:prstGeom prst="rect">
            <a:avLst/>
          </a:prstGeom>
        </p:spPr>
        <p:txBody>
          <a:bodyPr vert="horz" lIns="386762" tIns="193381" rIns="386762" bIns="193381" rtlCol="0" anchor="ctr">
            <a:noAutofit/>
          </a:bodyPr>
          <a:lstStyle/>
          <a:p>
            <a:pPr marL="0" marR="0" lvl="0" indent="0" defTabSz="3867619" rtl="0" eaLnBrk="1" fontAlgn="auto" latinLnBrk="1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9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HY바다L" pitchFamily="18" charset="-127"/>
                <a:ea typeface="HY바다L" pitchFamily="18" charset="-127"/>
                <a:cs typeface="+mj-cs"/>
              </a:rPr>
              <a:t>2013</a:t>
            </a:r>
            <a:endParaRPr kumimoji="0" lang="ko-KR" altLang="en-US" sz="9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2" y="1951667"/>
            <a:ext cx="16922748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000" b="1" dirty="0" smtClean="0">
                <a:latin typeface="HY바다L" pitchFamily="18" charset="-127"/>
                <a:ea typeface="HY바다L" pitchFamily="18" charset="-127"/>
              </a:rPr>
              <a:t> 10</a:t>
            </a: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0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0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116559" y="1440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팀 구성원 소개</a:t>
            </a:r>
            <a:endParaRPr lang="ko-KR" altLang="en-US" sz="60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972543" y="16022291"/>
            <a:ext cx="14940000" cy="248993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20849114’</a:t>
            </a:r>
            <a:r>
              <a:rPr lang="ko-KR" altLang="en-US" sz="4000" dirty="0" smtClean="0">
                <a:solidFill>
                  <a:schemeClr val="tx1"/>
                </a:solidFill>
              </a:rPr>
              <a:t> 주봉균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팀장</a:t>
            </a:r>
            <a:r>
              <a:rPr lang="en-US" altLang="ko-KR" sz="4000" dirty="0" smtClean="0">
                <a:solidFill>
                  <a:schemeClr val="tx1"/>
                </a:solidFill>
              </a:rPr>
              <a:t>)       </a:t>
            </a:r>
          </a:p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21048273’ </a:t>
            </a:r>
            <a:r>
              <a:rPr lang="ko-KR" altLang="en-US" sz="4000" dirty="0" smtClean="0">
                <a:solidFill>
                  <a:schemeClr val="tx1"/>
                </a:solidFill>
              </a:rPr>
              <a:t>박보</a:t>
            </a:r>
            <a:r>
              <a:rPr lang="ko-KR" altLang="en-US" sz="4000" dirty="0">
                <a:solidFill>
                  <a:schemeClr val="tx1"/>
                </a:solidFill>
              </a:rPr>
              <a:t>경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</a:p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21048309’ </a:t>
            </a:r>
            <a:r>
              <a:rPr lang="ko-KR" altLang="en-US" sz="4000" dirty="0" smtClean="0">
                <a:solidFill>
                  <a:schemeClr val="tx1"/>
                </a:solidFill>
              </a:rPr>
              <a:t>이수진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  </a:t>
            </a:r>
          </a:p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21048639’ </a:t>
            </a:r>
            <a:r>
              <a:rPr lang="ko-KR" altLang="en-US" sz="4000" dirty="0" smtClean="0">
                <a:solidFill>
                  <a:schemeClr val="tx1"/>
                </a:solidFill>
              </a:rPr>
              <a:t>차보람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  <a:endParaRPr lang="ko-KR" altLang="en-US" sz="4000" dirty="0">
              <a:solidFill>
                <a:srgbClr val="FF0000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1" y="48816003"/>
            <a:ext cx="1692275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ko-KR" altLang="en-US" sz="96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96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9181455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기대효과</a:t>
            </a:r>
            <a:endParaRPr lang="ko-KR" altLang="en-US" sz="60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8989433" y="42380568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3600" b="1" dirty="0" smtClean="0">
                <a:solidFill>
                  <a:schemeClr val="tx1"/>
                </a:solidFill>
                <a:latin typeface="+mn-ea"/>
              </a:rPr>
              <a:t>보호자의 도움을 필요로 하지 않으며</a:t>
            </a:r>
            <a:r>
              <a:rPr lang="en-US" altLang="ko-KR" sz="3600" b="1" dirty="0" smtClean="0">
                <a:solidFill>
                  <a:schemeClr val="tx1"/>
                </a:solidFill>
                <a:latin typeface="+mn-ea"/>
              </a:rPr>
              <a:t> </a:t>
            </a:r>
            <a:r>
              <a:rPr lang="ko-KR" altLang="en-US" sz="3600" b="1" dirty="0" smtClean="0">
                <a:solidFill>
                  <a:schemeClr val="tx1"/>
                </a:solidFill>
                <a:latin typeface="+mn-ea"/>
              </a:rPr>
              <a:t>자립으로 음식을 먹</a:t>
            </a:r>
            <a:r>
              <a:rPr lang="ko-KR" altLang="en-US" sz="3600" b="1" dirty="0">
                <a:solidFill>
                  <a:schemeClr val="tx1"/>
                </a:solidFill>
                <a:latin typeface="+mn-ea"/>
              </a:rPr>
              <a:t>을</a:t>
            </a:r>
            <a:r>
              <a:rPr lang="ko-KR" altLang="en-US" sz="3600" b="1" dirty="0" smtClean="0">
                <a:solidFill>
                  <a:schemeClr val="tx1"/>
                </a:solidFill>
                <a:latin typeface="+mn-ea"/>
              </a:rPr>
              <a:t> 수 있게 될 것이다</a:t>
            </a:r>
            <a:endParaRPr lang="en-US" altLang="ko-KR" sz="3600" b="1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246137" y="42385575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14400" indent="-914400">
              <a:buAutoNum type="arabicPeriod"/>
            </a:pPr>
            <a:r>
              <a:rPr lang="ko-KR" altLang="en-US" sz="3600" b="1" dirty="0" smtClean="0">
                <a:solidFill>
                  <a:schemeClr val="tx1"/>
                </a:solidFill>
              </a:rPr>
              <a:t>면을 잘게 잘라먹지 안고 손쉽게 먹을 수 있다</a:t>
            </a:r>
            <a:endParaRPr lang="en-US" altLang="ko-KR" sz="3600" b="1" dirty="0" smtClean="0">
              <a:solidFill>
                <a:schemeClr val="tx1"/>
              </a:solidFill>
            </a:endParaRPr>
          </a:p>
          <a:p>
            <a:pPr marL="914400" indent="-914400">
              <a:buAutoNum type="arabicPeriod"/>
            </a:pPr>
            <a:endParaRPr lang="en-US" altLang="ko-KR" sz="3600" b="1" dirty="0" smtClean="0">
              <a:solidFill>
                <a:schemeClr val="tx1"/>
              </a:solidFill>
            </a:endParaRPr>
          </a:p>
          <a:p>
            <a:pPr marL="914400" indent="-914400">
              <a:buAutoNum type="arabicPeriod"/>
            </a:pPr>
            <a:r>
              <a:rPr lang="ko-KR" altLang="en-US" sz="3600" b="1" dirty="0" smtClean="0">
                <a:solidFill>
                  <a:schemeClr val="tx1"/>
                </a:solidFill>
              </a:rPr>
              <a:t>손 떨림이 심한</a:t>
            </a:r>
            <a:r>
              <a:rPr lang="en-US" altLang="ko-KR" sz="3600" b="1" dirty="0">
                <a:solidFill>
                  <a:schemeClr val="tx1"/>
                </a:solidFill>
              </a:rPr>
              <a:t> </a:t>
            </a:r>
            <a:r>
              <a:rPr lang="ko-KR" altLang="en-US" sz="3600" b="1" dirty="0" smtClean="0">
                <a:solidFill>
                  <a:schemeClr val="tx1"/>
                </a:solidFill>
              </a:rPr>
              <a:t>경우에 도 음식물을 떨어뜨리지 않고 먹을 수 있다</a:t>
            </a:r>
            <a:endParaRPr lang="en-US" altLang="ko-KR" sz="3600" b="1" dirty="0" smtClean="0">
              <a:solidFill>
                <a:schemeClr val="tx1"/>
              </a:solidFill>
            </a:endParaRPr>
          </a:p>
        </p:txBody>
      </p:sp>
      <p:pic>
        <p:nvPicPr>
          <p:cNvPr id="1026" name="Picture 2" descr="C:\Users\ju\Desktop\aerg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445484" y="20822477"/>
            <a:ext cx="5760640" cy="638036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2" name="Picture 3" descr="C:\Users\ju\Desktop\asdd_00000.jpg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71366" y="20778599"/>
            <a:ext cx="5257267" cy="646812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778</TotalTime>
  <Words>133</Words>
  <Application>Microsoft Office PowerPoint</Application>
  <PresentationFormat>사용자 지정</PresentationFormat>
  <Paragraphs>29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PowerPoint 프레젠테이션</vt:lpstr>
    </vt:vector>
  </TitlesOfParts>
  <Company>대구대학교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ju</cp:lastModifiedBy>
  <cp:revision>93</cp:revision>
  <dcterms:created xsi:type="dcterms:W3CDTF">2010-11-24T05:11:25Z</dcterms:created>
  <dcterms:modified xsi:type="dcterms:W3CDTF">2013-11-29T12:21:08Z</dcterms:modified>
</cp:coreProperties>
</file>

<file path=docProps/thumbnail.jpeg>
</file>