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2" r:id="rId3"/>
    <p:sldId id="353" r:id="rId4"/>
    <p:sldId id="352" r:id="rId5"/>
    <p:sldId id="349" r:id="rId6"/>
    <p:sldId id="351" r:id="rId7"/>
    <p:sldId id="350" r:id="rId8"/>
    <p:sldId id="294" r:id="rId9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7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6E6E6"/>
    <a:srgbClr val="2699B4"/>
    <a:srgbClr val="5ED7E4"/>
    <a:srgbClr val="00BBF6"/>
    <a:srgbClr val="FBFF69"/>
    <a:srgbClr val="36C1C4"/>
    <a:srgbClr val="22C2D8"/>
    <a:srgbClr val="36C7D6"/>
    <a:srgbClr val="47AA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밝은 스타일 2 - 강조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보통 스타일 1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08" autoAdjust="0"/>
    <p:restoredTop sz="88305" autoAdjust="0"/>
  </p:normalViewPr>
  <p:slideViewPr>
    <p:cSldViewPr>
      <p:cViewPr>
        <p:scale>
          <a:sx n="66" d="100"/>
          <a:sy n="66" d="100"/>
        </p:scale>
        <p:origin x="-3126" y="-1188"/>
      </p:cViewPr>
      <p:guideLst>
        <p:guide orient="horz" pos="238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C97D7-545F-4462-99F5-94BFFF8A8F8F}" type="datetimeFigureOut">
              <a:rPr lang="ko-KR" altLang="en-US" smtClean="0"/>
              <a:t>2019-02-14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741B3-0AD8-40FB-9B39-0C7BD3A8EC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0287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ED017-3C71-4FA0-8B40-54A40C99D329}" type="datetimeFigureOut">
              <a:rPr lang="ko-KR" altLang="en-US" smtClean="0"/>
              <a:t>2019-02-14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04E30-905C-4B26-A9CD-09CC15785A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7237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9652-FB2E-4FBB-A382-E058C6074C34}" type="datetimeFigureOut">
              <a:rPr lang="ko-KR" altLang="en-US" smtClean="0"/>
              <a:t>2019-02-14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8B42-F5F6-402C-A7A3-602F08214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289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9652-FB2E-4FBB-A382-E058C6074C34}" type="datetimeFigureOut">
              <a:rPr lang="ko-KR" altLang="en-US" smtClean="0"/>
              <a:t>2019-02-14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8B42-F5F6-402C-A7A3-602F08214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354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9652-FB2E-4FBB-A382-E058C6074C34}" type="datetimeFigureOut">
              <a:rPr lang="ko-KR" altLang="en-US" smtClean="0"/>
              <a:t>2019-02-14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8B42-F5F6-402C-A7A3-602F08214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856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9652-FB2E-4FBB-A382-E058C6074C34}" type="datetimeFigureOut">
              <a:rPr lang="ko-KR" altLang="en-US" smtClean="0"/>
              <a:t>2019-02-14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8B42-F5F6-402C-A7A3-602F08214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5575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9652-FB2E-4FBB-A382-E058C6074C34}" type="datetimeFigureOut">
              <a:rPr lang="ko-KR" altLang="en-US" smtClean="0"/>
              <a:t>2019-02-14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8B42-F5F6-402C-A7A3-602F08214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1713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9652-FB2E-4FBB-A382-E058C6074C34}" type="datetimeFigureOut">
              <a:rPr lang="ko-KR" altLang="en-US" smtClean="0"/>
              <a:t>2019-02-14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8B42-F5F6-402C-A7A3-602F08214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0086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9652-FB2E-4FBB-A382-E058C6074C34}" type="datetimeFigureOut">
              <a:rPr lang="ko-KR" altLang="en-US" smtClean="0"/>
              <a:t>2019-02-14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8B42-F5F6-402C-A7A3-602F08214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3850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9652-FB2E-4FBB-A382-E058C6074C34}" type="datetimeFigureOut">
              <a:rPr lang="ko-KR" altLang="en-US" smtClean="0"/>
              <a:t>2019-02-14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8B42-F5F6-402C-A7A3-602F08214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0150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9652-FB2E-4FBB-A382-E058C6074C34}" type="datetimeFigureOut">
              <a:rPr lang="ko-KR" altLang="en-US" smtClean="0"/>
              <a:t>2019-02-14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8B42-F5F6-402C-A7A3-602F08214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5948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9652-FB2E-4FBB-A382-E058C6074C34}" type="datetimeFigureOut">
              <a:rPr lang="ko-KR" altLang="en-US" smtClean="0"/>
              <a:t>2019-02-14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8B42-F5F6-402C-A7A3-602F08214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1454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9652-FB2E-4FBB-A382-E058C6074C34}" type="datetimeFigureOut">
              <a:rPr lang="ko-KR" altLang="en-US" smtClean="0"/>
              <a:t>2019-02-14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8B42-F5F6-402C-A7A3-602F08214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1075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39652-FB2E-4FBB-A382-E058C6074C34}" type="datetimeFigureOut">
              <a:rPr lang="ko-KR" altLang="en-US" smtClean="0"/>
              <a:t>2019-02-14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78B42-F5F6-402C-A7A3-602F08214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1583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8.wdp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모서리가 둥근 직사각형 2"/>
          <p:cNvSpPr/>
          <p:nvPr/>
        </p:nvSpPr>
        <p:spPr>
          <a:xfrm>
            <a:off x="1043608" y="1340768"/>
            <a:ext cx="7200800" cy="3960440"/>
          </a:xfrm>
          <a:prstGeom prst="roundRect">
            <a:avLst/>
          </a:prstGeom>
          <a:solidFill>
            <a:srgbClr val="002060"/>
          </a:solidFill>
          <a:ln w="165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400" b="1" dirty="0" smtClean="0">
                <a:latin typeface="+mn-ea"/>
              </a:rPr>
              <a:t>대구대학교</a:t>
            </a:r>
            <a:endParaRPr lang="en-US" altLang="ko-KR" sz="5400" b="1" dirty="0" smtClean="0">
              <a:latin typeface="+mn-ea"/>
            </a:endParaRPr>
          </a:p>
          <a:p>
            <a:pPr algn="ctr"/>
            <a:r>
              <a:rPr lang="ko-KR" altLang="en-US" sz="5400" b="1" dirty="0" smtClean="0">
                <a:latin typeface="+mn-ea"/>
              </a:rPr>
              <a:t>대학일자리센터 </a:t>
            </a:r>
            <a:endParaRPr lang="en-US" altLang="ko-KR" sz="5400" b="1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1713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오각형 13"/>
          <p:cNvSpPr/>
          <p:nvPr/>
        </p:nvSpPr>
        <p:spPr>
          <a:xfrm flipH="1">
            <a:off x="4343899" y="2200175"/>
            <a:ext cx="4584077" cy="508011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도넛 14"/>
          <p:cNvSpPr/>
          <p:nvPr/>
        </p:nvSpPr>
        <p:spPr>
          <a:xfrm>
            <a:off x="3059832" y="2345614"/>
            <a:ext cx="194336" cy="217134"/>
          </a:xfrm>
          <a:prstGeom prst="donu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48587" y="2265042"/>
            <a:ext cx="3881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latin typeface="+mn-ea"/>
              </a:rPr>
              <a:t>취업 및 진로상담</a:t>
            </a:r>
            <a:r>
              <a:rPr lang="en-US" altLang="ko-KR" sz="2000" b="1" dirty="0" smtClean="0">
                <a:latin typeface="+mn-ea"/>
              </a:rPr>
              <a:t>(</a:t>
            </a:r>
            <a:r>
              <a:rPr lang="ko-KR" altLang="en-US" sz="2000" b="1" dirty="0" smtClean="0">
                <a:latin typeface="+mn-ea"/>
              </a:rPr>
              <a:t>직업심리검사</a:t>
            </a:r>
            <a:r>
              <a:rPr lang="en-US" altLang="ko-KR" sz="2000" b="1" dirty="0" smtClean="0">
                <a:latin typeface="+mn-ea"/>
              </a:rPr>
              <a:t>)</a:t>
            </a:r>
            <a:endParaRPr lang="ko-KR" altLang="en-US" sz="2000" b="1" dirty="0">
              <a:latin typeface="+mn-ea"/>
            </a:endParaRPr>
          </a:p>
        </p:txBody>
      </p:sp>
      <p:cxnSp>
        <p:nvCxnSpPr>
          <p:cNvPr id="17" name="직선 연결선 16"/>
          <p:cNvCxnSpPr>
            <a:stCxn id="15" idx="6"/>
          </p:cNvCxnSpPr>
          <p:nvPr/>
        </p:nvCxnSpPr>
        <p:spPr>
          <a:xfrm>
            <a:off x="3254168" y="2454181"/>
            <a:ext cx="11226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오각형 17"/>
          <p:cNvSpPr/>
          <p:nvPr/>
        </p:nvSpPr>
        <p:spPr>
          <a:xfrm flipH="1">
            <a:off x="4343899" y="2904421"/>
            <a:ext cx="4584077" cy="508011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도넛 18"/>
          <p:cNvSpPr/>
          <p:nvPr/>
        </p:nvSpPr>
        <p:spPr>
          <a:xfrm>
            <a:off x="3059832" y="3049860"/>
            <a:ext cx="194336" cy="217134"/>
          </a:xfrm>
          <a:prstGeom prst="donu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48587" y="2969288"/>
            <a:ext cx="42049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latin typeface="+mn-ea"/>
              </a:rPr>
              <a:t>취업 프로그램</a:t>
            </a:r>
            <a:r>
              <a:rPr lang="en-US" altLang="ko-KR" sz="2000" b="1" dirty="0" smtClean="0">
                <a:latin typeface="+mn-ea"/>
              </a:rPr>
              <a:t>(</a:t>
            </a:r>
            <a:r>
              <a:rPr lang="ko-KR" altLang="en-US" sz="2000" b="1" dirty="0" smtClean="0">
                <a:latin typeface="+mn-ea"/>
              </a:rPr>
              <a:t>취업캠프</a:t>
            </a:r>
            <a:r>
              <a:rPr lang="en-US" altLang="ko-KR" sz="2000" b="1" dirty="0" smtClean="0">
                <a:latin typeface="+mn-ea"/>
              </a:rPr>
              <a:t>, </a:t>
            </a:r>
            <a:r>
              <a:rPr lang="ko-KR" altLang="en-US" sz="2000" b="1" dirty="0" smtClean="0">
                <a:latin typeface="+mn-ea"/>
              </a:rPr>
              <a:t>역량강화</a:t>
            </a:r>
            <a:r>
              <a:rPr lang="en-US" altLang="ko-KR" sz="2000" b="1" dirty="0" smtClean="0">
                <a:latin typeface="+mn-ea"/>
              </a:rPr>
              <a:t>)</a:t>
            </a:r>
            <a:endParaRPr lang="ko-KR" altLang="en-US" sz="2000" b="1" dirty="0">
              <a:latin typeface="+mn-ea"/>
            </a:endParaRPr>
          </a:p>
        </p:txBody>
      </p:sp>
      <p:cxnSp>
        <p:nvCxnSpPr>
          <p:cNvPr id="21" name="직선 연결선 20"/>
          <p:cNvCxnSpPr>
            <a:stCxn id="19" idx="6"/>
          </p:cNvCxnSpPr>
          <p:nvPr/>
        </p:nvCxnSpPr>
        <p:spPr>
          <a:xfrm>
            <a:off x="3254168" y="3158427"/>
            <a:ext cx="11226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오각형 21"/>
          <p:cNvSpPr/>
          <p:nvPr/>
        </p:nvSpPr>
        <p:spPr>
          <a:xfrm flipH="1">
            <a:off x="4343899" y="3639276"/>
            <a:ext cx="4584077" cy="508011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도넛 22"/>
          <p:cNvSpPr/>
          <p:nvPr/>
        </p:nvSpPr>
        <p:spPr>
          <a:xfrm>
            <a:off x="3059832" y="3784714"/>
            <a:ext cx="194336" cy="217134"/>
          </a:xfrm>
          <a:prstGeom prst="donu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48587" y="3704142"/>
            <a:ext cx="3788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latin typeface="+mn-ea"/>
              </a:rPr>
              <a:t>입사지원서 및 자기소개서 첨삭</a:t>
            </a:r>
            <a:endParaRPr lang="ko-KR" altLang="en-US" sz="2000" b="1" dirty="0">
              <a:latin typeface="+mn-ea"/>
            </a:endParaRPr>
          </a:p>
        </p:txBody>
      </p:sp>
      <p:cxnSp>
        <p:nvCxnSpPr>
          <p:cNvPr id="25" name="직선 연결선 24"/>
          <p:cNvCxnSpPr>
            <a:stCxn id="23" idx="6"/>
          </p:cNvCxnSpPr>
          <p:nvPr/>
        </p:nvCxnSpPr>
        <p:spPr>
          <a:xfrm>
            <a:off x="3254168" y="3893281"/>
            <a:ext cx="11226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오각형 25"/>
          <p:cNvSpPr/>
          <p:nvPr/>
        </p:nvSpPr>
        <p:spPr>
          <a:xfrm flipH="1">
            <a:off x="4343899" y="4360052"/>
            <a:ext cx="4584077" cy="508011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7" name="도넛 26"/>
          <p:cNvSpPr/>
          <p:nvPr/>
        </p:nvSpPr>
        <p:spPr>
          <a:xfrm>
            <a:off x="3059832" y="4505490"/>
            <a:ext cx="194336" cy="217134"/>
          </a:xfrm>
          <a:prstGeom prst="donu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48587" y="4424918"/>
            <a:ext cx="4370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latin typeface="+mn-ea"/>
              </a:rPr>
              <a:t>면접 컨설팅</a:t>
            </a:r>
            <a:r>
              <a:rPr lang="en-US" altLang="ko-KR" sz="2000" b="1" dirty="0" smtClean="0">
                <a:latin typeface="+mn-ea"/>
              </a:rPr>
              <a:t>(1</a:t>
            </a:r>
            <a:r>
              <a:rPr lang="ko-KR" altLang="en-US" sz="2000" b="1" dirty="0" err="1" smtClean="0">
                <a:latin typeface="+mn-ea"/>
              </a:rPr>
              <a:t>분자기소개</a:t>
            </a:r>
            <a:r>
              <a:rPr lang="en-US" altLang="ko-KR" sz="2000" b="1" dirty="0" smtClean="0">
                <a:latin typeface="+mn-ea"/>
              </a:rPr>
              <a:t>, </a:t>
            </a:r>
            <a:r>
              <a:rPr lang="ko-KR" altLang="en-US" sz="2000" b="1" dirty="0" smtClean="0">
                <a:latin typeface="+mn-ea"/>
              </a:rPr>
              <a:t>모의면접</a:t>
            </a:r>
            <a:r>
              <a:rPr lang="en-US" altLang="ko-KR" sz="2000" b="1" dirty="0" smtClean="0">
                <a:latin typeface="+mn-ea"/>
              </a:rPr>
              <a:t>)</a:t>
            </a:r>
            <a:endParaRPr lang="ko-KR" altLang="en-US" sz="2000" b="1" dirty="0">
              <a:latin typeface="+mn-ea"/>
            </a:endParaRPr>
          </a:p>
        </p:txBody>
      </p:sp>
      <p:cxnSp>
        <p:nvCxnSpPr>
          <p:cNvPr id="29" name="직선 연결선 28"/>
          <p:cNvCxnSpPr>
            <a:stCxn id="27" idx="6"/>
          </p:cNvCxnSpPr>
          <p:nvPr/>
        </p:nvCxnSpPr>
        <p:spPr>
          <a:xfrm>
            <a:off x="3254168" y="4614058"/>
            <a:ext cx="11226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오각형 29"/>
          <p:cNvSpPr/>
          <p:nvPr/>
        </p:nvSpPr>
        <p:spPr>
          <a:xfrm flipH="1">
            <a:off x="4343899" y="5076539"/>
            <a:ext cx="4584077" cy="508011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1" name="도넛 30"/>
          <p:cNvSpPr/>
          <p:nvPr/>
        </p:nvSpPr>
        <p:spPr>
          <a:xfrm>
            <a:off x="3059832" y="5221977"/>
            <a:ext cx="194336" cy="217134"/>
          </a:xfrm>
          <a:prstGeom prst="donu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48587" y="5141405"/>
            <a:ext cx="23070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latin typeface="+mn-ea"/>
              </a:rPr>
              <a:t>청년고용정책 연계</a:t>
            </a:r>
            <a:endParaRPr lang="ko-KR" altLang="en-US" sz="2000" b="1" dirty="0">
              <a:latin typeface="+mn-ea"/>
            </a:endParaRPr>
          </a:p>
        </p:txBody>
      </p:sp>
      <p:cxnSp>
        <p:nvCxnSpPr>
          <p:cNvPr id="33" name="직선 연결선 32"/>
          <p:cNvCxnSpPr>
            <a:stCxn id="31" idx="6"/>
          </p:cNvCxnSpPr>
          <p:nvPr/>
        </p:nvCxnSpPr>
        <p:spPr>
          <a:xfrm>
            <a:off x="3254168" y="5330544"/>
            <a:ext cx="11226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2468552" cy="3811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직사각형 33"/>
          <p:cNvSpPr/>
          <p:nvPr/>
        </p:nvSpPr>
        <p:spPr>
          <a:xfrm>
            <a:off x="0" y="1"/>
            <a:ext cx="9144000" cy="76470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91570" y="44624"/>
            <a:ext cx="3898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b="1" spc="-150" dirty="0" smtClean="0">
                <a:solidFill>
                  <a:schemeClr val="bg1"/>
                </a:solidFill>
                <a:latin typeface="+mn-ea"/>
              </a:rPr>
              <a:t>취업이 고민일 땐</a:t>
            </a:r>
            <a:r>
              <a:rPr lang="en-US" altLang="ko-KR" sz="3600" b="1" spc="-150" dirty="0" smtClean="0">
                <a:solidFill>
                  <a:schemeClr val="bg1"/>
                </a:solidFill>
                <a:latin typeface="+mn-ea"/>
              </a:rPr>
              <a:t>?</a:t>
            </a:r>
            <a:endParaRPr lang="ko-KR" altLang="en-US" sz="3600" b="1" spc="-1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1520" y="838453"/>
            <a:ext cx="6490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dirty="0" smtClean="0">
                <a:latin typeface="+mn-ea"/>
              </a:rPr>
              <a:t># </a:t>
            </a:r>
            <a:r>
              <a:rPr lang="ko-KR" altLang="en-US" sz="3600" b="1" dirty="0" smtClean="0">
                <a:latin typeface="+mn-ea"/>
              </a:rPr>
              <a:t>대학일자리센터 주요 서비스</a:t>
            </a:r>
            <a:endParaRPr lang="ko-KR" altLang="en-US" sz="3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8654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872" y="2090166"/>
            <a:ext cx="2468552" cy="407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직사각형 33"/>
          <p:cNvSpPr/>
          <p:nvPr/>
        </p:nvSpPr>
        <p:spPr>
          <a:xfrm>
            <a:off x="0" y="1"/>
            <a:ext cx="9144000" cy="76470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91570" y="44624"/>
            <a:ext cx="3898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b="1" spc="-150" dirty="0" smtClean="0">
                <a:solidFill>
                  <a:schemeClr val="bg1"/>
                </a:solidFill>
                <a:latin typeface="+mn-ea"/>
              </a:rPr>
              <a:t>취업이 고민일 땐</a:t>
            </a:r>
            <a:r>
              <a:rPr lang="en-US" altLang="ko-KR" sz="3600" b="1" spc="-150" dirty="0" smtClean="0">
                <a:solidFill>
                  <a:schemeClr val="bg1"/>
                </a:solidFill>
                <a:latin typeface="+mn-ea"/>
              </a:rPr>
              <a:t>?</a:t>
            </a:r>
            <a:endParaRPr lang="ko-KR" altLang="en-US" sz="3600" b="1" spc="-1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1520" y="1484784"/>
            <a:ext cx="574067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 smtClean="0">
                <a:latin typeface="+mn-ea"/>
              </a:rPr>
              <a:t>대학일자리센터 </a:t>
            </a:r>
            <a:r>
              <a:rPr lang="ko-KR" altLang="en-US" sz="6000" b="1" dirty="0" smtClean="0">
                <a:latin typeface="+mn-ea"/>
              </a:rPr>
              <a:t>상담</a:t>
            </a:r>
            <a:r>
              <a:rPr lang="ko-KR" altLang="en-US" sz="3600" b="1" dirty="0" smtClean="0">
                <a:latin typeface="+mn-ea"/>
              </a:rPr>
              <a:t>은 </a:t>
            </a:r>
            <a:endParaRPr lang="en-US" altLang="ko-KR" sz="3600" b="1" dirty="0" smtClean="0">
              <a:latin typeface="+mn-ea"/>
            </a:endParaRPr>
          </a:p>
          <a:p>
            <a:r>
              <a:rPr lang="ko-KR" altLang="en-US" sz="3600" b="1" dirty="0" smtClean="0">
                <a:latin typeface="+mn-ea"/>
              </a:rPr>
              <a:t>어떻게 </a:t>
            </a:r>
            <a:r>
              <a:rPr lang="ko-KR" altLang="en-US" sz="6000" b="1" dirty="0" smtClean="0">
                <a:latin typeface="+mn-ea"/>
              </a:rPr>
              <a:t>신청</a:t>
            </a:r>
            <a:r>
              <a:rPr lang="ko-KR" altLang="en-US" sz="3600" b="1" dirty="0" smtClean="0">
                <a:latin typeface="+mn-ea"/>
              </a:rPr>
              <a:t>하나요</a:t>
            </a:r>
            <a:r>
              <a:rPr lang="en-US" altLang="ko-KR" sz="3600" b="1" dirty="0" smtClean="0">
                <a:latin typeface="+mn-ea"/>
              </a:rPr>
              <a:t>?</a:t>
            </a:r>
            <a:endParaRPr lang="ko-KR" altLang="en-US" sz="3600" b="1" dirty="0"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710" y="4149080"/>
            <a:ext cx="460760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200" b="1" spc="-113" dirty="0" smtClean="0">
                <a:solidFill>
                  <a:srgbClr val="FF0000"/>
                </a:solidFill>
                <a:latin typeface="+mn-ea"/>
              </a:rPr>
              <a:t>‘</a:t>
            </a:r>
            <a:r>
              <a:rPr lang="ko-KR" altLang="en-US" sz="3200" b="1" spc="-113" dirty="0" smtClean="0">
                <a:solidFill>
                  <a:srgbClr val="FF0000"/>
                </a:solidFill>
                <a:latin typeface="+mn-ea"/>
              </a:rPr>
              <a:t>청년 </a:t>
            </a:r>
            <a:r>
              <a:rPr lang="ko-KR" altLang="en-US" sz="3200" b="1" spc="-113" dirty="0" err="1" smtClean="0">
                <a:solidFill>
                  <a:srgbClr val="FF0000"/>
                </a:solidFill>
                <a:latin typeface="+mn-ea"/>
              </a:rPr>
              <a:t>워크넷</a:t>
            </a:r>
            <a:r>
              <a:rPr lang="en-US" altLang="ko-KR" sz="3200" b="1" spc="-113" dirty="0" smtClean="0">
                <a:solidFill>
                  <a:srgbClr val="FF0000"/>
                </a:solidFill>
                <a:latin typeface="+mn-ea"/>
              </a:rPr>
              <a:t>’</a:t>
            </a:r>
            <a:r>
              <a:rPr lang="ko-KR" altLang="en-US" sz="3200" b="1" spc="-113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2400" b="1" spc="-113" dirty="0" smtClean="0">
                <a:solidFill>
                  <a:srgbClr val="00002F"/>
                </a:solidFill>
                <a:latin typeface="+mn-ea"/>
              </a:rPr>
              <a:t>사이트를 통해 </a:t>
            </a:r>
            <a:endParaRPr lang="en-US" altLang="ko-KR" sz="2400" b="1" spc="-113" dirty="0" smtClean="0">
              <a:solidFill>
                <a:srgbClr val="00002F"/>
              </a:solidFill>
              <a:latin typeface="+mn-ea"/>
            </a:endParaRPr>
          </a:p>
          <a:p>
            <a:pPr algn="ctr"/>
            <a:r>
              <a:rPr lang="ko-KR" altLang="en-US" sz="3200" b="1" spc="-113" dirty="0" smtClean="0">
                <a:solidFill>
                  <a:srgbClr val="FF0000"/>
                </a:solidFill>
                <a:latin typeface="+mn-ea"/>
              </a:rPr>
              <a:t>사전 예약 </a:t>
            </a:r>
            <a:r>
              <a:rPr lang="ko-KR" altLang="en-US" sz="2400" b="1" spc="-113" dirty="0" smtClean="0">
                <a:solidFill>
                  <a:srgbClr val="00002F"/>
                </a:solidFill>
                <a:latin typeface="+mn-ea"/>
              </a:rPr>
              <a:t>하고 방문</a:t>
            </a:r>
            <a:r>
              <a:rPr lang="en-US" altLang="ko-KR" sz="2400" b="1" spc="-113" dirty="0" smtClean="0">
                <a:solidFill>
                  <a:srgbClr val="00002F"/>
                </a:solidFill>
                <a:latin typeface="+mn-ea"/>
              </a:rPr>
              <a:t>!</a:t>
            </a:r>
          </a:p>
          <a:p>
            <a:pPr algn="ctr"/>
            <a:endParaRPr lang="en-US" altLang="ko-KR" sz="2400" b="1" spc="-113" dirty="0" smtClean="0">
              <a:solidFill>
                <a:srgbClr val="00002F"/>
              </a:solidFill>
              <a:latin typeface="+mn-ea"/>
            </a:endParaRPr>
          </a:p>
          <a:p>
            <a:pPr algn="ctr"/>
            <a:endParaRPr lang="en-US" altLang="ko-KR" sz="1400" b="1" spc="-113" dirty="0">
              <a:solidFill>
                <a:srgbClr val="00002F"/>
              </a:solidFill>
              <a:latin typeface="+mn-ea"/>
            </a:endParaRPr>
          </a:p>
          <a:p>
            <a:pPr algn="r"/>
            <a:r>
              <a:rPr lang="ko-KR" altLang="en-US" sz="2000" b="1" spc="-113" dirty="0" smtClean="0">
                <a:solidFill>
                  <a:srgbClr val="FF0000"/>
                </a:solidFill>
                <a:latin typeface="+mn-ea"/>
              </a:rPr>
              <a:t>상담 예약 일 </a:t>
            </a:r>
            <a:r>
              <a:rPr lang="ko-KR" altLang="en-US" sz="2000" b="1" spc="-113" dirty="0" smtClean="0">
                <a:solidFill>
                  <a:srgbClr val="00002F"/>
                </a:solidFill>
                <a:latin typeface="+mn-ea"/>
              </a:rPr>
              <a:t>당일 오전에 </a:t>
            </a:r>
            <a:endParaRPr lang="en-US" altLang="ko-KR" sz="2000" b="1" spc="-113" dirty="0" smtClean="0">
              <a:solidFill>
                <a:srgbClr val="00002F"/>
              </a:solidFill>
              <a:latin typeface="+mn-ea"/>
            </a:endParaRPr>
          </a:p>
          <a:p>
            <a:pPr algn="r"/>
            <a:r>
              <a:rPr lang="ko-KR" altLang="en-US" sz="2000" b="1" spc="-113" dirty="0" smtClean="0">
                <a:solidFill>
                  <a:srgbClr val="00002F"/>
                </a:solidFill>
                <a:latin typeface="+mn-ea"/>
              </a:rPr>
              <a:t>상담 확정 여부 </a:t>
            </a:r>
            <a:r>
              <a:rPr lang="ko-KR" altLang="en-US" sz="2000" b="1" spc="-113" dirty="0" smtClean="0">
                <a:solidFill>
                  <a:srgbClr val="FF0000"/>
                </a:solidFill>
                <a:latin typeface="+mn-ea"/>
              </a:rPr>
              <a:t>개별</a:t>
            </a:r>
            <a:r>
              <a:rPr lang="ko-KR" altLang="en-US" sz="2000" b="1" spc="-113" dirty="0" smtClean="0">
                <a:solidFill>
                  <a:srgbClr val="00002F"/>
                </a:solidFill>
                <a:latin typeface="+mn-ea"/>
              </a:rPr>
              <a:t> </a:t>
            </a:r>
            <a:r>
              <a:rPr lang="ko-KR" altLang="en-US" sz="2000" b="1" spc="-113" dirty="0" err="1" smtClean="0">
                <a:solidFill>
                  <a:srgbClr val="FF0000"/>
                </a:solidFill>
                <a:latin typeface="+mn-ea"/>
              </a:rPr>
              <a:t>연락</a:t>
            </a:r>
            <a:r>
              <a:rPr lang="ko-KR" altLang="en-US" sz="2000" b="1" spc="-113" dirty="0" err="1" smtClean="0">
                <a:solidFill>
                  <a:srgbClr val="00002F"/>
                </a:solidFill>
                <a:latin typeface="+mn-ea"/>
              </a:rPr>
              <a:t>드립니다</a:t>
            </a:r>
            <a:r>
              <a:rPr lang="en-US" altLang="ko-KR" sz="2000" b="1" spc="-113" dirty="0" smtClean="0">
                <a:solidFill>
                  <a:srgbClr val="00002F"/>
                </a:solidFill>
                <a:latin typeface="+mn-ea"/>
              </a:rPr>
              <a:t>!</a:t>
            </a:r>
            <a:endParaRPr lang="ko-KR" altLang="en-US" sz="2000" b="1" spc="-113" dirty="0">
              <a:solidFill>
                <a:srgbClr val="00002F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5153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직사각형 28"/>
          <p:cNvSpPr/>
          <p:nvPr/>
        </p:nvSpPr>
        <p:spPr>
          <a:xfrm>
            <a:off x="0" y="1"/>
            <a:ext cx="9144000" cy="47667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b="1" dirty="0" smtClean="0"/>
              <a:t>대 학 일 자 리 센 터 상 담 신 청 방 법</a:t>
            </a:r>
            <a:endParaRPr lang="ko-KR" altLang="en-US" sz="2400" b="1" dirty="0"/>
          </a:p>
        </p:txBody>
      </p:sp>
      <p:sp>
        <p:nvSpPr>
          <p:cNvPr id="90" name="Rectangle 2"/>
          <p:cNvSpPr>
            <a:spLocks noChangeArrowheads="1"/>
          </p:cNvSpPr>
          <p:nvPr/>
        </p:nvSpPr>
        <p:spPr bwMode="auto">
          <a:xfrm>
            <a:off x="2016224" y="15379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130544" y="1161728"/>
            <a:ext cx="8761936" cy="5435624"/>
            <a:chOff x="-4933056" y="1294517"/>
            <a:chExt cx="12385376" cy="7078825"/>
          </a:xfrm>
        </p:grpSpPr>
        <p:grpSp>
          <p:nvGrpSpPr>
            <p:cNvPr id="76" name="그룹 75"/>
            <p:cNvGrpSpPr/>
            <p:nvPr/>
          </p:nvGrpSpPr>
          <p:grpSpPr>
            <a:xfrm>
              <a:off x="-4933056" y="1294517"/>
              <a:ext cx="4032448" cy="7074024"/>
              <a:chOff x="-6949280" y="-243408"/>
              <a:chExt cx="4032448" cy="7074024"/>
            </a:xfrm>
          </p:grpSpPr>
          <p:pic>
            <p:nvPicPr>
              <p:cNvPr id="107" name="그림 106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8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774457" y="-27384"/>
                <a:ext cx="3857625" cy="6858000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miter lim="800000"/>
              </a:ln>
              <a:effectLst>
                <a:outerShdw blurRad="57150" dist="508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108" name="직사각형 107"/>
              <p:cNvSpPr/>
              <p:nvPr/>
            </p:nvSpPr>
            <p:spPr>
              <a:xfrm>
                <a:off x="-6949280" y="-243408"/>
                <a:ext cx="432048" cy="432048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3200" b="1" dirty="0" smtClean="0"/>
                  <a:t>1</a:t>
                </a:r>
                <a:endParaRPr lang="ko-KR" altLang="en-US" b="1" dirty="0"/>
              </a:p>
            </p:txBody>
          </p:sp>
        </p:grpSp>
        <p:pic>
          <p:nvPicPr>
            <p:cNvPr id="77" name="그림 76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8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1769" y="1515342"/>
              <a:ext cx="3857625" cy="6858000"/>
            </a:xfrm>
            <a:prstGeom prst="rect">
              <a:avLst/>
            </a:prstGeom>
            <a:ln w="381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78" name="직사각형 77"/>
            <p:cNvSpPr/>
            <p:nvPr/>
          </p:nvSpPr>
          <p:spPr>
            <a:xfrm>
              <a:off x="-756592" y="1294517"/>
              <a:ext cx="432048" cy="43204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200" b="1" dirty="0" smtClean="0"/>
                <a:t>2</a:t>
              </a:r>
              <a:endParaRPr lang="ko-KR" altLang="en-US" b="1" dirty="0"/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-524050" y="2230621"/>
              <a:ext cx="703562" cy="360040"/>
            </a:xfrm>
            <a:prstGeom prst="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0" name="그림 79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8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4695" y="1510541"/>
              <a:ext cx="3857625" cy="6858000"/>
            </a:xfrm>
            <a:prstGeom prst="rect">
              <a:avLst/>
            </a:prstGeom>
            <a:ln w="381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81" name="직사각형 80"/>
            <p:cNvSpPr/>
            <p:nvPr/>
          </p:nvSpPr>
          <p:spPr>
            <a:xfrm>
              <a:off x="3419872" y="1294517"/>
              <a:ext cx="432048" cy="43204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200" b="1" dirty="0" smtClean="0"/>
                <a:t>3</a:t>
              </a:r>
              <a:endParaRPr lang="ko-KR" altLang="en-US" b="1" dirty="0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3635896" y="2852807"/>
              <a:ext cx="3742186" cy="745966"/>
            </a:xfrm>
            <a:prstGeom prst="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91" name="그룹 90"/>
            <p:cNvGrpSpPr/>
            <p:nvPr/>
          </p:nvGrpSpPr>
          <p:grpSpPr>
            <a:xfrm>
              <a:off x="-3854051" y="5614997"/>
              <a:ext cx="2016224" cy="432048"/>
              <a:chOff x="-5941168" y="3717032"/>
              <a:chExt cx="2016224" cy="432048"/>
            </a:xfrm>
          </p:grpSpPr>
          <p:cxnSp>
            <p:nvCxnSpPr>
              <p:cNvPr id="104" name="직선 화살표 연결선 103"/>
              <p:cNvCxnSpPr/>
              <p:nvPr/>
            </p:nvCxnSpPr>
            <p:spPr>
              <a:xfrm>
                <a:off x="-5941168" y="3717032"/>
                <a:ext cx="0" cy="432048"/>
              </a:xfrm>
              <a:prstGeom prst="straightConnector1">
                <a:avLst/>
              </a:prstGeom>
              <a:ln w="5715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5" name="직선 화살표 연결선 104"/>
              <p:cNvCxnSpPr/>
              <p:nvPr/>
            </p:nvCxnSpPr>
            <p:spPr>
              <a:xfrm>
                <a:off x="-3924944" y="3717032"/>
                <a:ext cx="0" cy="432048"/>
              </a:xfrm>
              <a:prstGeom prst="straightConnector1">
                <a:avLst/>
              </a:prstGeom>
              <a:ln w="5715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6" name="직선 연결선 105"/>
              <p:cNvCxnSpPr/>
              <p:nvPr/>
            </p:nvCxnSpPr>
            <p:spPr>
              <a:xfrm>
                <a:off x="-5941168" y="3717032"/>
                <a:ext cx="2016224" cy="0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92" name="직선 연결선 91"/>
            <p:cNvCxnSpPr/>
            <p:nvPr/>
          </p:nvCxnSpPr>
          <p:spPr>
            <a:xfrm>
              <a:off x="-2888703" y="5254957"/>
              <a:ext cx="0" cy="36004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3" name="직사각형 92"/>
            <p:cNvSpPr/>
            <p:nvPr/>
          </p:nvSpPr>
          <p:spPr>
            <a:xfrm>
              <a:off x="-4717032" y="4786905"/>
              <a:ext cx="3742186" cy="468052"/>
            </a:xfrm>
            <a:prstGeom prst="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-4755974" y="6167289"/>
              <a:ext cx="3853103" cy="937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b="1" dirty="0" smtClean="0">
                  <a:solidFill>
                    <a:srgbClr val="C00000"/>
                  </a:solidFill>
                  <a:latin typeface="+mn-ea"/>
                </a:rPr>
                <a:t>아이디 연동</a:t>
              </a:r>
              <a:r>
                <a:rPr lang="en-US" altLang="ko-KR" b="1" dirty="0" smtClean="0">
                  <a:solidFill>
                    <a:srgbClr val="C00000"/>
                  </a:solidFill>
                  <a:latin typeface="+mn-ea"/>
                </a:rPr>
                <a:t>(</a:t>
              </a:r>
              <a:r>
                <a:rPr lang="ko-KR" altLang="en-US" b="1" dirty="0" smtClean="0">
                  <a:solidFill>
                    <a:srgbClr val="C00000"/>
                  </a:solidFill>
                  <a:latin typeface="+mn-ea"/>
                </a:rPr>
                <a:t>회원가입</a:t>
              </a:r>
              <a:r>
                <a:rPr lang="en-US" altLang="ko-KR" b="1" dirty="0" smtClean="0">
                  <a:solidFill>
                    <a:srgbClr val="C00000"/>
                  </a:solidFill>
                  <a:latin typeface="+mn-ea"/>
                </a:rPr>
                <a:t>) </a:t>
              </a:r>
              <a:r>
                <a:rPr lang="ko-KR" altLang="en-US" b="1" dirty="0" smtClean="0">
                  <a:solidFill>
                    <a:srgbClr val="C00000"/>
                  </a:solidFill>
                  <a:latin typeface="+mn-ea"/>
                </a:rPr>
                <a:t>후</a:t>
              </a:r>
              <a:endParaRPr lang="en-US" altLang="ko-KR" b="1" dirty="0" smtClean="0">
                <a:solidFill>
                  <a:srgbClr val="C00000"/>
                </a:solidFill>
                <a:latin typeface="+mn-ea"/>
              </a:endParaRPr>
            </a:p>
            <a:p>
              <a:pPr algn="ctr"/>
              <a:r>
                <a:rPr lang="ko-KR" altLang="en-US" sz="2400" b="1" dirty="0" smtClean="0">
                  <a:solidFill>
                    <a:srgbClr val="C00000"/>
                  </a:solidFill>
                  <a:latin typeface="+mn-ea"/>
                </a:rPr>
                <a:t>로그인</a:t>
              </a:r>
              <a:r>
                <a:rPr lang="en-US" altLang="ko-KR" sz="2400" b="1" dirty="0" smtClean="0">
                  <a:solidFill>
                    <a:srgbClr val="C00000"/>
                  </a:solidFill>
                  <a:latin typeface="+mn-ea"/>
                </a:rPr>
                <a:t>!</a:t>
              </a:r>
            </a:p>
          </p:txBody>
        </p:sp>
        <p:sp>
          <p:nvSpPr>
            <p:cNvPr id="95" name="직사각형 94"/>
            <p:cNvSpPr/>
            <p:nvPr/>
          </p:nvSpPr>
          <p:spPr>
            <a:xfrm>
              <a:off x="3779912" y="3238733"/>
              <a:ext cx="1528686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765054" y="3106330"/>
              <a:ext cx="2457305" cy="468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b="1" dirty="0" smtClean="0">
                  <a:solidFill>
                    <a:srgbClr val="C00000"/>
                  </a:solidFill>
                  <a:latin typeface="+mn-ea"/>
                </a:rPr>
                <a:t>대학일자리센터</a:t>
              </a:r>
              <a:endParaRPr lang="ko-KR" altLang="en-US" sz="2000" b="1" dirty="0">
                <a:solidFill>
                  <a:srgbClr val="C00000"/>
                </a:solidFill>
                <a:latin typeface="+mn-ea"/>
              </a:endParaRPr>
            </a:p>
          </p:txBody>
        </p:sp>
        <p:sp>
          <p:nvSpPr>
            <p:cNvPr id="97" name="직사각형 96"/>
            <p:cNvSpPr/>
            <p:nvPr/>
          </p:nvSpPr>
          <p:spPr>
            <a:xfrm>
              <a:off x="6784871" y="3238733"/>
              <a:ext cx="480653" cy="2520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8" name="그림 97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9140" y="2970937"/>
              <a:ext cx="627836" cy="627836"/>
            </a:xfrm>
            <a:prstGeom prst="rect">
              <a:avLst/>
            </a:prstGeom>
          </p:spPr>
        </p:pic>
        <p:pic>
          <p:nvPicPr>
            <p:cNvPr id="102" name="그림 10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68560" y="2538889"/>
              <a:ext cx="627836" cy="627836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58126" y="529516"/>
            <a:ext cx="3865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b="1" spc="-113" dirty="0" err="1" smtClean="0">
                <a:solidFill>
                  <a:srgbClr val="00002F"/>
                </a:solidFill>
                <a:latin typeface="+mn-ea"/>
              </a:rPr>
              <a:t>모바일</a:t>
            </a:r>
            <a:r>
              <a:rPr lang="ko-KR" altLang="en-US" sz="2400" b="1" spc="-113" dirty="0" smtClean="0">
                <a:solidFill>
                  <a:srgbClr val="00002F"/>
                </a:solidFill>
                <a:latin typeface="+mn-ea"/>
              </a:rPr>
              <a:t> </a:t>
            </a:r>
            <a:r>
              <a:rPr lang="en-US" altLang="ko-KR" sz="2800" b="1" spc="-113" dirty="0" smtClean="0">
                <a:solidFill>
                  <a:srgbClr val="00002F"/>
                </a:solidFill>
                <a:latin typeface="+mn-ea"/>
              </a:rPr>
              <a:t>‘</a:t>
            </a:r>
            <a:r>
              <a:rPr lang="ko-KR" altLang="en-US" sz="2800" b="1" spc="-113" dirty="0" smtClean="0">
                <a:solidFill>
                  <a:srgbClr val="00002F"/>
                </a:solidFill>
                <a:latin typeface="+mn-ea"/>
              </a:rPr>
              <a:t>청년 </a:t>
            </a:r>
            <a:r>
              <a:rPr lang="ko-KR" altLang="en-US" sz="2800" b="1" spc="-113" dirty="0" err="1" smtClean="0">
                <a:solidFill>
                  <a:srgbClr val="00002F"/>
                </a:solidFill>
                <a:latin typeface="+mn-ea"/>
              </a:rPr>
              <a:t>워크넷</a:t>
            </a:r>
            <a:r>
              <a:rPr lang="en-US" altLang="ko-KR" sz="2800" b="1" spc="-113" dirty="0" smtClean="0">
                <a:solidFill>
                  <a:srgbClr val="00002F"/>
                </a:solidFill>
                <a:latin typeface="+mn-ea"/>
              </a:rPr>
              <a:t>’ </a:t>
            </a:r>
            <a:r>
              <a:rPr lang="ko-KR" altLang="en-US" sz="2400" b="1" spc="-113" dirty="0" smtClean="0">
                <a:solidFill>
                  <a:srgbClr val="00002F"/>
                </a:solidFill>
                <a:latin typeface="+mn-ea"/>
              </a:rPr>
              <a:t>접속</a:t>
            </a:r>
            <a:endParaRPr lang="ko-KR" altLang="en-US" sz="2400" b="1" spc="-113" dirty="0">
              <a:solidFill>
                <a:srgbClr val="00002F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853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직사각형 28"/>
          <p:cNvSpPr/>
          <p:nvPr/>
        </p:nvSpPr>
        <p:spPr>
          <a:xfrm>
            <a:off x="0" y="1"/>
            <a:ext cx="9144000" cy="54867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b="1" dirty="0" smtClean="0"/>
              <a:t>대 학 일 자 리 센 터 상 담 신 청 방 법</a:t>
            </a:r>
            <a:endParaRPr lang="ko-KR" altLang="en-US" sz="2400" b="1" dirty="0"/>
          </a:p>
        </p:txBody>
      </p:sp>
      <p:grpSp>
        <p:nvGrpSpPr>
          <p:cNvPr id="115" name="그룹 114"/>
          <p:cNvGrpSpPr/>
          <p:nvPr/>
        </p:nvGrpSpPr>
        <p:grpSpPr>
          <a:xfrm>
            <a:off x="116138" y="1009078"/>
            <a:ext cx="8776342" cy="5516266"/>
            <a:chOff x="116138" y="1009078"/>
            <a:chExt cx="8776342" cy="5516266"/>
          </a:xfrm>
        </p:grpSpPr>
        <p:pic>
          <p:nvPicPr>
            <p:cNvPr id="83" name="그림 8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158" y="1253858"/>
              <a:ext cx="2714546" cy="5271486"/>
            </a:xfrm>
            <a:prstGeom prst="rect">
              <a:avLst/>
            </a:prstGeom>
            <a:ln w="381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84" name="직사각형 83"/>
            <p:cNvSpPr/>
            <p:nvPr/>
          </p:nvSpPr>
          <p:spPr>
            <a:xfrm>
              <a:off x="116138" y="1087809"/>
              <a:ext cx="304025" cy="33209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200" b="1" dirty="0" smtClean="0"/>
                <a:t>4</a:t>
              </a:r>
              <a:endParaRPr lang="ko-KR" altLang="en-US" b="1" dirty="0"/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269720" y="4353449"/>
              <a:ext cx="2633313" cy="1106997"/>
            </a:xfrm>
            <a:prstGeom prst="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6" name="그림 85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8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1805" y="1240568"/>
              <a:ext cx="2714546" cy="5271486"/>
            </a:xfrm>
            <a:prstGeom prst="rect">
              <a:avLst/>
            </a:prstGeom>
            <a:ln w="381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87" name="직사각형 86"/>
            <p:cNvSpPr/>
            <p:nvPr/>
          </p:nvSpPr>
          <p:spPr>
            <a:xfrm>
              <a:off x="3055045" y="1087809"/>
              <a:ext cx="304025" cy="33209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200" b="1" dirty="0"/>
                <a:t>5</a:t>
              </a:r>
              <a:endParaRPr lang="ko-KR" altLang="en-US" b="1" dirty="0"/>
            </a:p>
          </p:txBody>
        </p:sp>
        <p:sp>
          <p:nvSpPr>
            <p:cNvPr id="88" name="아래쪽 화살표 87"/>
            <p:cNvSpPr/>
            <p:nvPr/>
          </p:nvSpPr>
          <p:spPr>
            <a:xfrm>
              <a:off x="5436573" y="4851597"/>
              <a:ext cx="354696" cy="774898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067944" y="4408799"/>
              <a:ext cx="18133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b="1" dirty="0" smtClean="0">
                  <a:solidFill>
                    <a:srgbClr val="C00000"/>
                  </a:solidFill>
                </a:rPr>
                <a:t>스크롤 내리기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90" name="Rectangle 2"/>
            <p:cNvSpPr>
              <a:spLocks noChangeArrowheads="1"/>
            </p:cNvSpPr>
            <p:nvPr/>
          </p:nvSpPr>
          <p:spPr bwMode="auto">
            <a:xfrm>
              <a:off x="1520234" y="1824823"/>
              <a:ext cx="6434478" cy="3514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97" name="직사각형 96"/>
            <p:cNvSpPr/>
            <p:nvPr/>
          </p:nvSpPr>
          <p:spPr>
            <a:xfrm>
              <a:off x="4875851" y="3132170"/>
              <a:ext cx="338227" cy="1937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9" name="그림 9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2416" y="4908732"/>
              <a:ext cx="441798" cy="482594"/>
            </a:xfrm>
            <a:prstGeom prst="rect">
              <a:avLst/>
            </a:prstGeom>
          </p:spPr>
        </p:pic>
        <p:pic>
          <p:nvPicPr>
            <p:cNvPr id="100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4097" y="5715516"/>
              <a:ext cx="2648514" cy="519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1" name="직사각형 100"/>
            <p:cNvSpPr/>
            <p:nvPr/>
          </p:nvSpPr>
          <p:spPr>
            <a:xfrm>
              <a:off x="3257728" y="5715515"/>
              <a:ext cx="1311349" cy="519827"/>
            </a:xfrm>
            <a:prstGeom prst="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3" name="그림 10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8461" y="5737195"/>
              <a:ext cx="441798" cy="482594"/>
            </a:xfrm>
            <a:prstGeom prst="rect">
              <a:avLst/>
            </a:prstGeom>
          </p:spPr>
        </p:pic>
        <p:pic>
          <p:nvPicPr>
            <p:cNvPr id="110" name="그림 109"/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8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7934" y="1217226"/>
              <a:ext cx="2714546" cy="5271485"/>
            </a:xfrm>
            <a:prstGeom prst="rect">
              <a:avLst/>
            </a:prstGeom>
            <a:ln w="381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11" name="직사각형 110"/>
            <p:cNvSpPr/>
            <p:nvPr/>
          </p:nvSpPr>
          <p:spPr>
            <a:xfrm>
              <a:off x="6046047" y="1009078"/>
              <a:ext cx="304025" cy="33209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200" b="1" dirty="0"/>
                <a:t>6</a:t>
              </a:r>
              <a:endParaRPr lang="ko-KR" altLang="en-US" b="1" dirty="0"/>
            </a:p>
          </p:txBody>
        </p:sp>
        <p:sp>
          <p:nvSpPr>
            <p:cNvPr id="112" name="직사각형 111"/>
            <p:cNvSpPr/>
            <p:nvPr/>
          </p:nvSpPr>
          <p:spPr>
            <a:xfrm>
              <a:off x="6856780" y="3140968"/>
              <a:ext cx="253354" cy="138375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13" name="그림 1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008477">
              <a:off x="7096340" y="2852273"/>
              <a:ext cx="508359" cy="508359"/>
            </a:xfrm>
            <a:prstGeom prst="rect">
              <a:avLst/>
            </a:prstGeom>
          </p:spPr>
        </p:pic>
        <p:sp>
          <p:nvSpPr>
            <p:cNvPr id="114" name="TextBox 113"/>
            <p:cNvSpPr txBox="1"/>
            <p:nvPr/>
          </p:nvSpPr>
          <p:spPr>
            <a:xfrm>
              <a:off x="6860269" y="2268161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600" b="1" dirty="0" smtClean="0">
                  <a:solidFill>
                    <a:srgbClr val="C00000"/>
                  </a:solidFill>
                  <a:latin typeface="+mn-ea"/>
                </a:rPr>
                <a:t>상담예약</a:t>
              </a:r>
              <a:endParaRPr lang="en-US" altLang="ko-KR" sz="1600" b="1" dirty="0" smtClean="0">
                <a:solidFill>
                  <a:srgbClr val="C00000"/>
                </a:solidFill>
                <a:latin typeface="+mn-ea"/>
              </a:endParaRPr>
            </a:p>
            <a:p>
              <a:pPr algn="ctr"/>
              <a:r>
                <a:rPr lang="ko-KR" altLang="en-US" sz="1600" b="1" dirty="0" smtClean="0">
                  <a:solidFill>
                    <a:srgbClr val="C00000"/>
                  </a:solidFill>
                  <a:latin typeface="+mn-ea"/>
                </a:rPr>
                <a:t>신청</a:t>
              </a:r>
              <a:r>
                <a:rPr lang="en-US" altLang="ko-KR" sz="1600" b="1" dirty="0" smtClean="0">
                  <a:solidFill>
                    <a:srgbClr val="C00000"/>
                  </a:solidFill>
                  <a:latin typeface="+mn-ea"/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856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직사각형 28"/>
          <p:cNvSpPr/>
          <p:nvPr/>
        </p:nvSpPr>
        <p:spPr>
          <a:xfrm>
            <a:off x="0" y="1"/>
            <a:ext cx="9144000" cy="47667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b="1" dirty="0" smtClean="0"/>
              <a:t>대 학 일 자 리 센 터 상 담 신 청 방 법</a:t>
            </a:r>
            <a:endParaRPr lang="ko-KR" altLang="en-US" sz="2400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981648" y="908720"/>
            <a:ext cx="7368322" cy="5737038"/>
            <a:chOff x="981648" y="980728"/>
            <a:chExt cx="7368322" cy="5737038"/>
          </a:xfrm>
        </p:grpSpPr>
        <p:grpSp>
          <p:nvGrpSpPr>
            <p:cNvPr id="67" name="그룹 66"/>
            <p:cNvGrpSpPr/>
            <p:nvPr/>
          </p:nvGrpSpPr>
          <p:grpSpPr>
            <a:xfrm>
              <a:off x="981648" y="980728"/>
              <a:ext cx="3222213" cy="5737038"/>
              <a:chOff x="18037496" y="-243408"/>
              <a:chExt cx="4049588" cy="7056734"/>
            </a:xfrm>
          </p:grpSpPr>
          <p:pic>
            <p:nvPicPr>
              <p:cNvPr id="68" name="그림 67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8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229459" y="-44674"/>
                <a:ext cx="3857625" cy="6858000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miter lim="800000"/>
              </a:ln>
              <a:effectLst>
                <a:outerShdw blurRad="57150" dist="508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69" name="직사각형 68"/>
              <p:cNvSpPr/>
              <p:nvPr/>
            </p:nvSpPr>
            <p:spPr>
              <a:xfrm>
                <a:off x="18037496" y="-243408"/>
                <a:ext cx="432048" cy="432048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3200" b="1" dirty="0" smtClean="0"/>
                  <a:t>7</a:t>
                </a:r>
                <a:endParaRPr lang="ko-KR" altLang="en-US" sz="3200" b="1" dirty="0"/>
              </a:p>
            </p:txBody>
          </p:sp>
          <p:sp>
            <p:nvSpPr>
              <p:cNvPr id="70" name="직사각형 69"/>
              <p:cNvSpPr/>
              <p:nvPr/>
            </p:nvSpPr>
            <p:spPr>
              <a:xfrm>
                <a:off x="18253520" y="2780928"/>
                <a:ext cx="1440160" cy="396044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사각형 70"/>
              <p:cNvSpPr/>
              <p:nvPr/>
            </p:nvSpPr>
            <p:spPr>
              <a:xfrm>
                <a:off x="18253520" y="3717032"/>
                <a:ext cx="864096" cy="785238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73" name="그림 7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5133" y="1142296"/>
              <a:ext cx="3074837" cy="5575470"/>
            </a:xfrm>
            <a:prstGeom prst="rect">
              <a:avLst/>
            </a:prstGeom>
            <a:ln w="381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74" name="직사각형 73"/>
            <p:cNvSpPr/>
            <p:nvPr/>
          </p:nvSpPr>
          <p:spPr>
            <a:xfrm>
              <a:off x="5103245" y="980728"/>
              <a:ext cx="343776" cy="35125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200" b="1" dirty="0" smtClean="0"/>
                <a:t>8</a:t>
              </a:r>
              <a:endParaRPr lang="ko-KR" altLang="en-US" b="1" dirty="0"/>
            </a:p>
          </p:txBody>
        </p:sp>
        <p:sp>
          <p:nvSpPr>
            <p:cNvPr id="75" name="직사각형 74"/>
            <p:cNvSpPr/>
            <p:nvPr/>
          </p:nvSpPr>
          <p:spPr>
            <a:xfrm>
              <a:off x="5389725" y="3114619"/>
              <a:ext cx="401072" cy="149232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" name="직사각형 108"/>
            <p:cNvSpPr/>
            <p:nvPr/>
          </p:nvSpPr>
          <p:spPr>
            <a:xfrm>
              <a:off x="5389725" y="3758577"/>
              <a:ext cx="401072" cy="149232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" name="직사각형 109"/>
            <p:cNvSpPr/>
            <p:nvPr/>
          </p:nvSpPr>
          <p:spPr>
            <a:xfrm>
              <a:off x="5389725" y="4356954"/>
              <a:ext cx="401072" cy="149232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19" name="직선 화살표 연결선 118"/>
            <p:cNvCxnSpPr/>
            <p:nvPr/>
          </p:nvCxnSpPr>
          <p:spPr>
            <a:xfrm flipV="1">
              <a:off x="2318604" y="3114619"/>
              <a:ext cx="464591" cy="27433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>
              <a:off x="2858557" y="2525995"/>
              <a:ext cx="1345304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ko-KR" altLang="en-US" sz="1600" b="1" dirty="0" smtClean="0">
                  <a:solidFill>
                    <a:srgbClr val="C00000"/>
                  </a:solidFill>
                  <a:latin typeface="+mn-ea"/>
                </a:rPr>
                <a:t>대구대학교</a:t>
              </a:r>
              <a:endParaRPr lang="en-US" altLang="ko-KR" sz="1600" b="1" dirty="0" smtClean="0">
                <a:solidFill>
                  <a:srgbClr val="C00000"/>
                </a:solidFill>
                <a:latin typeface="+mn-ea"/>
              </a:endParaRPr>
            </a:p>
            <a:p>
              <a:r>
                <a:rPr lang="ko-KR" altLang="en-US" sz="1600" b="1" dirty="0" smtClean="0">
                  <a:solidFill>
                    <a:srgbClr val="C00000"/>
                  </a:solidFill>
                  <a:latin typeface="+mn-ea"/>
                </a:rPr>
                <a:t>경상북도</a:t>
              </a:r>
              <a:endParaRPr lang="en-US" altLang="ko-KR" sz="1600" b="1" dirty="0" smtClean="0">
                <a:solidFill>
                  <a:srgbClr val="C00000"/>
                </a:solidFill>
                <a:latin typeface="+mn-ea"/>
              </a:endParaRPr>
            </a:p>
            <a:p>
              <a:r>
                <a:rPr lang="ko-KR" altLang="en-US" sz="1600" b="1" dirty="0" smtClean="0">
                  <a:solidFill>
                    <a:srgbClr val="C00000"/>
                  </a:solidFill>
                  <a:latin typeface="+mn-ea"/>
                </a:rPr>
                <a:t>경산시 검색</a:t>
              </a:r>
              <a:endParaRPr lang="en-US" altLang="ko-KR" sz="1600" b="1" dirty="0" smtClean="0">
                <a:solidFill>
                  <a:srgbClr val="C00000"/>
                </a:solidFill>
                <a:latin typeface="+mn-ea"/>
              </a:endParaRPr>
            </a:p>
          </p:txBody>
        </p:sp>
        <p:pic>
          <p:nvPicPr>
            <p:cNvPr id="121" name="그림 12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5424" y="4519711"/>
              <a:ext cx="515906" cy="515906"/>
            </a:xfrm>
            <a:prstGeom prst="rect">
              <a:avLst/>
            </a:prstGeom>
          </p:spPr>
        </p:pic>
        <p:sp>
          <p:nvSpPr>
            <p:cNvPr id="122" name="TextBox 121"/>
            <p:cNvSpPr txBox="1"/>
            <p:nvPr/>
          </p:nvSpPr>
          <p:spPr>
            <a:xfrm>
              <a:off x="1979712" y="4222829"/>
              <a:ext cx="13640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 smtClean="0">
                  <a:solidFill>
                    <a:srgbClr val="C00000"/>
                  </a:solidFill>
                  <a:latin typeface="+mn-ea"/>
                </a:rPr>
                <a:t>예약하기 클릭</a:t>
              </a:r>
              <a:endParaRPr lang="en-US" altLang="ko-KR" b="1" dirty="0" smtClean="0">
                <a:solidFill>
                  <a:srgbClr val="C00000"/>
                </a:solidFill>
                <a:latin typeface="+mn-ea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6455913" y="3481263"/>
              <a:ext cx="17884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rgbClr val="C00000"/>
                  </a:solidFill>
                  <a:latin typeface="+mn-ea"/>
                </a:rPr>
                <a:t>@@</a:t>
              </a:r>
              <a:r>
                <a:rPr lang="ko-KR" altLang="en-US" sz="1400" b="1" dirty="0" smtClean="0">
                  <a:solidFill>
                    <a:srgbClr val="C00000"/>
                  </a:solidFill>
                  <a:latin typeface="+mn-ea"/>
                </a:rPr>
                <a:t>학과          </a:t>
              </a:r>
              <a:r>
                <a:rPr lang="en-US" altLang="ko-KR" sz="1400" b="1" dirty="0">
                  <a:solidFill>
                    <a:srgbClr val="C00000"/>
                  </a:solidFill>
                  <a:latin typeface="+mn-ea"/>
                </a:rPr>
                <a:t>4</a:t>
              </a:r>
              <a:endParaRPr lang="en-US" altLang="ko-KR" sz="1400" b="1" dirty="0" smtClean="0">
                <a:solidFill>
                  <a:srgbClr val="C00000"/>
                </a:solidFill>
                <a:latin typeface="+mn-ea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665667" y="4293096"/>
              <a:ext cx="8586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rgbClr val="C00000"/>
                  </a:solidFill>
                  <a:latin typeface="+mn-ea"/>
                </a:rPr>
                <a:t>123456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743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직사각형 28"/>
          <p:cNvSpPr/>
          <p:nvPr/>
        </p:nvSpPr>
        <p:spPr>
          <a:xfrm>
            <a:off x="0" y="1"/>
            <a:ext cx="9144000" cy="54867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b="1" dirty="0" smtClean="0"/>
              <a:t>대 학 일 자 리 센 터 상 담 신 청 방 법</a:t>
            </a:r>
            <a:endParaRPr lang="ko-KR" altLang="en-US" sz="2400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80" y="1070839"/>
            <a:ext cx="3427265" cy="5574542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" name="직사각형 14"/>
          <p:cNvSpPr/>
          <p:nvPr/>
        </p:nvSpPr>
        <p:spPr>
          <a:xfrm>
            <a:off x="63386" y="895244"/>
            <a:ext cx="383848" cy="351191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b="1" dirty="0"/>
              <a:t>9</a:t>
            </a:r>
            <a:endParaRPr lang="ko-KR" altLang="en-US" sz="3200" b="1" dirty="0"/>
          </a:p>
        </p:txBody>
      </p:sp>
      <p:grpSp>
        <p:nvGrpSpPr>
          <p:cNvPr id="16" name="그룹 15"/>
          <p:cNvGrpSpPr/>
          <p:nvPr/>
        </p:nvGrpSpPr>
        <p:grpSpPr>
          <a:xfrm>
            <a:off x="4031668" y="1094818"/>
            <a:ext cx="3427265" cy="5574542"/>
            <a:chOff x="22436730" y="6888177"/>
            <a:chExt cx="3857625" cy="6858000"/>
          </a:xfrm>
        </p:grpSpPr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8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36730" y="6888177"/>
              <a:ext cx="3857625" cy="6858000"/>
            </a:xfrm>
            <a:prstGeom prst="rect">
              <a:avLst/>
            </a:prstGeom>
            <a:ln w="381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8" name="직사각형 17"/>
            <p:cNvSpPr/>
            <p:nvPr/>
          </p:nvSpPr>
          <p:spPr>
            <a:xfrm>
              <a:off x="22700014" y="7605464"/>
              <a:ext cx="1458162" cy="288032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4374200" y="12862048"/>
              <a:ext cx="944762" cy="360040"/>
            </a:xfrm>
            <a:prstGeom prst="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3897724" y="917569"/>
            <a:ext cx="530259" cy="351191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10</a:t>
            </a:r>
            <a:endParaRPr lang="ko-KR" altLang="en-US" sz="1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55310" y="4439687"/>
            <a:ext cx="1998396" cy="675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rgbClr val="C00000"/>
                </a:solidFill>
                <a:latin typeface="+mn-ea"/>
              </a:rPr>
              <a:t>상담 희망 일자</a:t>
            </a:r>
            <a:endParaRPr lang="en-US" altLang="ko-KR" sz="2400" b="1" dirty="0" smtClean="0">
              <a:solidFill>
                <a:srgbClr val="C00000"/>
              </a:solidFill>
              <a:latin typeface="+mn-ea"/>
            </a:endParaRPr>
          </a:p>
          <a:p>
            <a:pPr algn="ctr"/>
            <a:r>
              <a:rPr lang="ko-KR" altLang="en-US" sz="2400" b="1" dirty="0" smtClean="0">
                <a:solidFill>
                  <a:srgbClr val="C00000"/>
                </a:solidFill>
                <a:latin typeface="+mn-ea"/>
              </a:rPr>
              <a:t>선택하기</a:t>
            </a:r>
            <a:r>
              <a:rPr lang="en-US" altLang="ko-KR" sz="2400" b="1" dirty="0" smtClean="0">
                <a:solidFill>
                  <a:srgbClr val="C00000"/>
                </a:solidFill>
                <a:latin typeface="+mn-ea"/>
              </a:rPr>
              <a:t>!</a:t>
            </a: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350" y="3845747"/>
            <a:ext cx="557794" cy="510338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075783" y="2771636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C00000"/>
                </a:solidFill>
                <a:latin typeface="+mn-ea"/>
              </a:rPr>
              <a:t>13:00~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5148064" y="3043309"/>
            <a:ext cx="2448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 smtClean="0">
                <a:solidFill>
                  <a:srgbClr val="C00000"/>
                </a:solidFill>
                <a:latin typeface="+mn-ea"/>
              </a:rPr>
              <a:t>@@</a:t>
            </a:r>
            <a:r>
              <a:rPr lang="ko-KR" altLang="en-US" sz="1200" b="1" dirty="0" smtClean="0">
                <a:solidFill>
                  <a:srgbClr val="C00000"/>
                </a:solidFill>
                <a:latin typeface="+mn-ea"/>
              </a:rPr>
              <a:t>분야 진로상담</a:t>
            </a:r>
            <a:endParaRPr lang="en-US" altLang="ko-KR" sz="1200" b="1" dirty="0" smtClean="0">
              <a:solidFill>
                <a:srgbClr val="C00000"/>
              </a:solidFill>
              <a:latin typeface="+mn-ea"/>
            </a:endParaRPr>
          </a:p>
          <a:p>
            <a:r>
              <a:rPr lang="en-US" altLang="ko-KR" sz="1200" b="1" dirty="0" smtClean="0">
                <a:solidFill>
                  <a:srgbClr val="C00000"/>
                </a:solidFill>
                <a:latin typeface="+mn-ea"/>
              </a:rPr>
              <a:t>@@</a:t>
            </a:r>
            <a:r>
              <a:rPr lang="ko-KR" altLang="en-US" sz="1200" b="1" dirty="0" smtClean="0">
                <a:solidFill>
                  <a:srgbClr val="C00000"/>
                </a:solidFill>
                <a:latin typeface="+mn-ea"/>
              </a:rPr>
              <a:t>기업 </a:t>
            </a:r>
            <a:r>
              <a:rPr lang="en-US" altLang="ko-KR" sz="1200" b="1" dirty="0" smtClean="0">
                <a:solidFill>
                  <a:srgbClr val="C00000"/>
                </a:solidFill>
                <a:latin typeface="+mn-ea"/>
              </a:rPr>
              <a:t>@@</a:t>
            </a:r>
            <a:r>
              <a:rPr lang="ko-KR" altLang="en-US" sz="1200" b="1" dirty="0" smtClean="0">
                <a:solidFill>
                  <a:srgbClr val="C00000"/>
                </a:solidFill>
                <a:latin typeface="+mn-ea"/>
              </a:rPr>
              <a:t>직무</a:t>
            </a:r>
            <a:r>
              <a:rPr lang="en-US" altLang="ko-KR" sz="1200" b="1" dirty="0">
                <a:solidFill>
                  <a:srgbClr val="C00000"/>
                </a:solidFill>
                <a:latin typeface="+mn-ea"/>
              </a:rPr>
              <a:t> </a:t>
            </a:r>
            <a:r>
              <a:rPr lang="ko-KR" altLang="en-US" sz="1200" b="1" dirty="0" smtClean="0">
                <a:solidFill>
                  <a:srgbClr val="C00000"/>
                </a:solidFill>
                <a:latin typeface="+mn-ea"/>
              </a:rPr>
              <a:t>자기소개서 </a:t>
            </a:r>
            <a:endParaRPr lang="en-US" altLang="ko-KR" sz="1200" b="1" dirty="0" smtClean="0">
              <a:solidFill>
                <a:srgbClr val="C00000"/>
              </a:solidFill>
              <a:latin typeface="+mn-ea"/>
            </a:endParaRP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013036" y="5374128"/>
            <a:ext cx="557794" cy="510338"/>
          </a:xfrm>
          <a:prstGeom prst="rect">
            <a:avLst/>
          </a:prstGeom>
        </p:spPr>
      </p:pic>
      <p:grpSp>
        <p:nvGrpSpPr>
          <p:cNvPr id="33" name="그룹 32"/>
          <p:cNvGrpSpPr/>
          <p:nvPr/>
        </p:nvGrpSpPr>
        <p:grpSpPr>
          <a:xfrm>
            <a:off x="7632848" y="2153345"/>
            <a:ext cx="1403648" cy="4371999"/>
            <a:chOff x="72008" y="188640"/>
            <a:chExt cx="2339752" cy="3168352"/>
          </a:xfrm>
        </p:grpSpPr>
        <p:sp>
          <p:nvSpPr>
            <p:cNvPr id="34" name="모서리가 둥근 직사각형 33"/>
            <p:cNvSpPr/>
            <p:nvPr/>
          </p:nvSpPr>
          <p:spPr>
            <a:xfrm>
              <a:off x="72008" y="188640"/>
              <a:ext cx="2339752" cy="3168352"/>
            </a:xfrm>
            <a:prstGeom prst="roundRect">
              <a:avLst/>
            </a:prstGeom>
            <a:noFill/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3922" y="353840"/>
              <a:ext cx="2335915" cy="2085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6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-</a:t>
              </a:r>
              <a:r>
                <a:rPr lang="ko-KR" altLang="en-US" sz="16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평일</a:t>
              </a:r>
              <a:r>
                <a:rPr lang="en-US" altLang="ko-KR" sz="16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-</a:t>
              </a:r>
            </a:p>
            <a:p>
              <a:pPr algn="ctr"/>
              <a:endParaRPr lang="en-US" altLang="ko-KR" sz="1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algn="ctr"/>
              <a:r>
                <a:rPr lang="ko-KR" altLang="en-US" sz="16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상담시간</a:t>
              </a:r>
              <a:endParaRPr lang="en-US" altLang="ko-KR" sz="16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algn="ctr"/>
              <a:r>
                <a:rPr lang="en-US" altLang="ko-KR" sz="16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09:00~16:00</a:t>
              </a:r>
            </a:p>
            <a:p>
              <a:pPr algn="ctr"/>
              <a:endPara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algn="ctr"/>
              <a:r>
                <a:rPr lang="ko-KR" altLang="en-US" sz="16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오전</a:t>
              </a:r>
              <a:endParaRPr lang="en-US" altLang="ko-KR" sz="16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algn="ctr"/>
              <a:r>
                <a:rPr lang="en-US" altLang="ko-KR" sz="16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09:00~12:00</a:t>
              </a:r>
            </a:p>
            <a:p>
              <a:pPr algn="ctr"/>
              <a:endParaRPr lang="en-US" altLang="ko-KR" sz="12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algn="ctr"/>
              <a:r>
                <a:rPr lang="ko-KR" altLang="en-US" sz="16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오후</a:t>
              </a:r>
              <a:endParaRPr lang="en-US" altLang="ko-KR" sz="16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algn="ctr"/>
              <a:r>
                <a:rPr lang="en-US" altLang="ko-KR" sz="16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13:00~1600</a:t>
              </a:r>
            </a:p>
            <a:p>
              <a:pPr algn="ctr"/>
              <a:endPara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algn="ctr"/>
              <a:r>
                <a:rPr lang="ko-KR" altLang="en-US" sz="1600" b="1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점심시간</a:t>
              </a:r>
              <a:endParaRPr lang="en-US" altLang="ko-KR" sz="16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algn="ctr"/>
              <a:r>
                <a:rPr lang="en-US" altLang="ko-KR" sz="16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12:00~13:00</a:t>
              </a:r>
              <a:endParaRPr lang="en-US" altLang="ko-KR" sz="16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191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직사각형 33"/>
          <p:cNvSpPr/>
          <p:nvPr/>
        </p:nvSpPr>
        <p:spPr>
          <a:xfrm>
            <a:off x="0" y="1"/>
            <a:ext cx="9144000" cy="76470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400810" y="44624"/>
            <a:ext cx="4280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b="1" spc="-150" dirty="0" smtClean="0">
                <a:solidFill>
                  <a:schemeClr val="bg1"/>
                </a:solidFill>
                <a:latin typeface="+mn-ea"/>
              </a:rPr>
              <a:t>대 학 일 자 리 센 </a:t>
            </a:r>
            <a:r>
              <a:rPr lang="ko-KR" altLang="en-US" sz="3600" b="1" spc="-150" dirty="0" smtClean="0">
                <a:solidFill>
                  <a:schemeClr val="bg1"/>
                </a:solidFill>
                <a:latin typeface="+mn-ea"/>
              </a:rPr>
              <a:t>터</a:t>
            </a:r>
            <a:endParaRPr lang="ko-KR" altLang="en-US" sz="3600" b="1" spc="-15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4184431" cy="524442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4656779" y="1493060"/>
            <a:ext cx="5550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나눔고딕" panose="020B0600000101010101" charset="-127"/>
              </a:rPr>
              <a:t>★ 위치</a:t>
            </a:r>
            <a:r>
              <a:rPr lang="en-US" altLang="ko-KR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나눔고딕" panose="020B0600000101010101" charset="-127"/>
              </a:rPr>
              <a:t> </a:t>
            </a:r>
            <a:r>
              <a:rPr lang="ko-KR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나눔고딕" panose="020B0600000101010101" charset="-127"/>
              </a:rPr>
              <a:t>★</a:t>
            </a:r>
            <a:endParaRPr lang="en-US" altLang="ko-KR" sz="2400" b="1" dirty="0" smtClean="0">
              <a:solidFill>
                <a:schemeClr val="bg2">
                  <a:lumMod val="10000"/>
                </a:schemeClr>
              </a:solidFill>
              <a:latin typeface="+mn-ea"/>
              <a:cs typeface="나눔고딕" panose="020B0600000101010101" charset="-127"/>
            </a:endParaRPr>
          </a:p>
          <a:p>
            <a:pPr algn="just"/>
            <a:r>
              <a:rPr lang="en-US" altLang="ko-KR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나눔고딕" panose="020B0600000101010101" charset="-127"/>
              </a:rPr>
              <a:t>W2-6 </a:t>
            </a:r>
            <a:r>
              <a:rPr lang="ko-KR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나눔고딕" panose="020B0600000101010101" charset="-127"/>
              </a:rPr>
              <a:t>진로취업관</a:t>
            </a:r>
            <a:r>
              <a:rPr lang="en-US" altLang="ko-KR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나눔고딕" panose="020B0600000101010101" charset="-127"/>
              </a:rPr>
              <a:t> 2</a:t>
            </a:r>
            <a:r>
              <a:rPr lang="ko-KR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나눔고딕" panose="020B0600000101010101" charset="-127"/>
              </a:rPr>
              <a:t>층 </a:t>
            </a:r>
            <a:r>
              <a:rPr lang="en-US" altLang="ko-KR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나눔고딕" panose="020B0600000101010101" charset="-127"/>
              </a:rPr>
              <a:t>2201</a:t>
            </a:r>
            <a:r>
              <a:rPr lang="ko-KR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나눔고딕" panose="020B0600000101010101" charset="-127"/>
              </a:rPr>
              <a:t>호</a:t>
            </a:r>
            <a:endParaRPr lang="en-US" altLang="ko-KR" sz="2400" b="1" dirty="0" smtClean="0">
              <a:solidFill>
                <a:schemeClr val="bg2">
                  <a:lumMod val="10000"/>
                </a:schemeClr>
              </a:solidFill>
              <a:latin typeface="+mn-ea"/>
              <a:cs typeface="나눔고딕" panose="020B0600000101010101" charset="-127"/>
            </a:endParaRPr>
          </a:p>
          <a:p>
            <a:pPr algn="just"/>
            <a:r>
              <a:rPr lang="en-US" altLang="ko-KR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나눔고딕" panose="020B0600000101010101" charset="-127"/>
              </a:rPr>
              <a:t>(</a:t>
            </a:r>
            <a:r>
              <a:rPr lang="ko-KR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나눔고딕" panose="020B0600000101010101" charset="-127"/>
              </a:rPr>
              <a:t>로비에서 오른쪽</a:t>
            </a:r>
            <a:r>
              <a:rPr lang="en-US" altLang="ko-KR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나눔고딕" panose="020B0600000101010101" charset="-127"/>
              </a:rPr>
              <a:t>)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644008" y="3465003"/>
            <a:ext cx="43476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2400" b="1" dirty="0" smtClean="0">
                <a:solidFill>
                  <a:srgbClr val="C00000"/>
                </a:solidFill>
                <a:latin typeface="+mn-ea"/>
                <a:cs typeface="나눔고딕" panose="020B0600000101010101" charset="-127"/>
              </a:rPr>
              <a:t>햇살광장 바로 앞</a:t>
            </a:r>
            <a:r>
              <a:rPr lang="en-US" altLang="ko-KR" sz="2400" b="1" dirty="0" smtClean="0">
                <a:solidFill>
                  <a:srgbClr val="C00000"/>
                </a:solidFill>
                <a:latin typeface="+mn-ea"/>
                <a:cs typeface="나눔고딕" panose="020B0600000101010101" charset="-127"/>
              </a:rPr>
              <a:t>!</a:t>
            </a:r>
          </a:p>
          <a:p>
            <a:pPr algn="just"/>
            <a:r>
              <a:rPr lang="ko-KR" altLang="en-US" sz="2400" b="1" dirty="0" smtClean="0">
                <a:solidFill>
                  <a:srgbClr val="C00000"/>
                </a:solidFill>
                <a:latin typeface="+mn-ea"/>
                <a:cs typeface="나눔고딕" panose="020B0600000101010101" charset="-127"/>
              </a:rPr>
              <a:t>청춘핫도그집 오른쪽</a:t>
            </a:r>
            <a:endParaRPr lang="en-US" altLang="ko-KR" sz="2400" b="1" dirty="0" smtClean="0">
              <a:solidFill>
                <a:srgbClr val="C00000"/>
              </a:solidFill>
              <a:latin typeface="+mn-ea"/>
              <a:cs typeface="나눔고딕" panose="020B0600000101010101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56779" y="4902259"/>
            <a:ext cx="55500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나눔고딕" panose="020B0600000101010101" charset="-127"/>
              </a:rPr>
              <a:t>★ 전화번호</a:t>
            </a:r>
            <a:r>
              <a:rPr lang="en-US" altLang="ko-KR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나눔고딕" panose="020B0600000101010101" charset="-127"/>
              </a:rPr>
              <a:t> </a:t>
            </a:r>
            <a:r>
              <a:rPr lang="ko-KR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나눔고딕" panose="020B0600000101010101" charset="-127"/>
              </a:rPr>
              <a:t>★</a:t>
            </a:r>
            <a:endParaRPr lang="en-US" altLang="ko-KR" sz="2400" b="1" dirty="0" smtClean="0">
              <a:solidFill>
                <a:schemeClr val="bg2">
                  <a:lumMod val="10000"/>
                </a:schemeClr>
              </a:solidFill>
              <a:latin typeface="+mn-ea"/>
              <a:cs typeface="나눔고딕" panose="020B0600000101010101" charset="-127"/>
            </a:endParaRPr>
          </a:p>
          <a:p>
            <a:pPr algn="just"/>
            <a:r>
              <a:rPr lang="en-US" altLang="ko-KR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나눔고딕" panose="020B0600000101010101" charset="-127"/>
              </a:rPr>
              <a:t>053) 850-6781~7</a:t>
            </a:r>
          </a:p>
        </p:txBody>
      </p:sp>
    </p:spTree>
    <p:extLst>
      <p:ext uri="{BB962C8B-B14F-4D97-AF65-F5344CB8AC3E}">
        <p14:creationId xmlns:p14="http://schemas.microsoft.com/office/powerpoint/2010/main" val="383339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ctr">
          <a:defRPr sz="2400" b="1" spc="-113" dirty="0">
            <a:solidFill>
              <a:srgbClr val="00002F"/>
            </a:solidFill>
            <a:latin typeface="나눔고딕" panose="020D0604000000000000" pitchFamily="50" charset="-127"/>
            <a:ea typeface="나눔고딕" panose="020D06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2156</TotalTime>
  <Words>218</Words>
  <Application>Microsoft Office PowerPoint</Application>
  <PresentationFormat>화면 슬라이드 쇼(4:3)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정대우와 함께하는 대우건설 이야기</dc:title>
  <dc:creator>Seon Ju Lee</dc:creator>
  <cp:lastModifiedBy>USER</cp:lastModifiedBy>
  <cp:revision>219</cp:revision>
  <cp:lastPrinted>2018-11-19T02:49:49Z</cp:lastPrinted>
  <dcterms:created xsi:type="dcterms:W3CDTF">2014-05-12T15:00:08Z</dcterms:created>
  <dcterms:modified xsi:type="dcterms:W3CDTF">2019-02-14T04:46:13Z</dcterms:modified>
</cp:coreProperties>
</file>